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0" r:id="rId2"/>
  </p:sldMasterIdLst>
  <p:notesMasterIdLst>
    <p:notesMasterId r:id="rId14"/>
  </p:notesMasterIdLst>
  <p:sldIdLst>
    <p:sldId id="256" r:id="rId3"/>
    <p:sldId id="259" r:id="rId4"/>
    <p:sldId id="278" r:id="rId5"/>
    <p:sldId id="279" r:id="rId6"/>
    <p:sldId id="280" r:id="rId7"/>
    <p:sldId id="285" r:id="rId8"/>
    <p:sldId id="286" r:id="rId9"/>
    <p:sldId id="288" r:id="rId10"/>
    <p:sldId id="284" r:id="rId11"/>
    <p:sldId id="289" r:id="rId12"/>
    <p:sldId id="290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A3E3"/>
    <a:srgbClr val="333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59" autoAdjust="0"/>
    <p:restoredTop sz="94660"/>
  </p:normalViewPr>
  <p:slideViewPr>
    <p:cSldViewPr snapToGrid="0">
      <p:cViewPr varScale="1">
        <p:scale>
          <a:sx n="81" d="100"/>
          <a:sy n="81" d="100"/>
        </p:scale>
        <p:origin x="81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FF7D7"/>
            </a:solidFill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1"/>
          <c:dLbls>
            <c:dLbl>
              <c:idx val="0"/>
              <c:tx>
                <c:rich>
                  <a:bodyPr/>
                  <a:lstStyle/>
                  <a:p>
                    <a:fld id="{BC70EBCE-9EF0-42AA-8678-302CFAD8BF9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4A2F-45E6-9FEE-1780074C26C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9A0CD6D-4D2C-48E1-9EFA-E9A05D30B7E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4A2F-45E6-9FEE-1780074C26C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864A7497-3508-475A-B461-2D16D4652C2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4A2F-45E6-9FEE-1780074C26C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C87962D-ADF6-4071-88D3-29BBBEE21A0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4A2F-45E6-9FEE-1780074C26C7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3B7346F6-9CA9-48B5-B2D3-F8208B9E5AF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4A2F-45E6-9FEE-1780074C26C7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1B5A35B7-3E37-4DDF-92C9-CF6DA6D948E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4A2F-45E6-9FEE-1780074C26C7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019A2B2E-9CA8-4650-86C5-B15BDA66919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6-4A2F-45E6-9FEE-1780074C26C7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F7151FEE-BDEC-46B4-9DAB-E2C1AA768320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4A2F-45E6-9FEE-1780074C26C7}"/>
                </c:ext>
              </c:extLst>
            </c:dLbl>
            <c:dLbl>
              <c:idx val="8"/>
              <c:tx>
                <c:rich>
                  <a:bodyPr/>
                  <a:lstStyle/>
                  <a:p>
                    <a:fld id="{DDBA7910-C752-4CEF-B74C-AD6F5797573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8-4A2F-45E6-9FEE-1780074C26C7}"/>
                </c:ext>
              </c:extLst>
            </c:dLbl>
            <c:dLbl>
              <c:idx val="9"/>
              <c:tx>
                <c:rich>
                  <a:bodyPr/>
                  <a:lstStyle/>
                  <a:p>
                    <a:fld id="{9880FD3E-6C20-4F2B-B14A-C3CB6C1A40C8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9-4A2F-45E6-9FEE-1780074C26C7}"/>
                </c:ext>
              </c:extLst>
            </c:dLbl>
            <c:dLbl>
              <c:idx val="10"/>
              <c:tx>
                <c:rich>
                  <a:bodyPr/>
                  <a:lstStyle/>
                  <a:p>
                    <a:fld id="{A780274E-4F6F-4EA3-ACE2-1C04E64D0C1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A-4A2F-45E6-9FEE-1780074C26C7}"/>
                </c:ext>
              </c:extLst>
            </c:dLbl>
            <c:dLbl>
              <c:idx val="11"/>
              <c:tx>
                <c:rich>
                  <a:bodyPr/>
                  <a:lstStyle/>
                  <a:p>
                    <a:fld id="{008C2C99-F40B-4546-BF08-F745760E8CC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B-4A2F-45E6-9FEE-1780074C26C7}"/>
                </c:ext>
              </c:extLst>
            </c:dLbl>
            <c:dLbl>
              <c:idx val="12"/>
              <c:tx>
                <c:rich>
                  <a:bodyPr/>
                  <a:lstStyle/>
                  <a:p>
                    <a:fld id="{9EE2C3EE-0AFD-46FA-99A3-8DD7FDBDFA1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C-4A2F-45E6-9FEE-1780074C26C7}"/>
                </c:ext>
              </c:extLst>
            </c:dLbl>
            <c:dLbl>
              <c:idx val="13"/>
              <c:tx>
                <c:rich>
                  <a:bodyPr/>
                  <a:lstStyle/>
                  <a:p>
                    <a:fld id="{04789D31-94DD-4287-BC2B-76CBCC5E37F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D-4A2F-45E6-9FEE-1780074C26C7}"/>
                </c:ext>
              </c:extLst>
            </c:dLbl>
            <c:dLbl>
              <c:idx val="14"/>
              <c:tx>
                <c:rich>
                  <a:bodyPr/>
                  <a:lstStyle/>
                  <a:p>
                    <a:fld id="{EA9384D3-CA45-476A-B077-23A24EA92F2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E-4A2F-45E6-9FEE-1780074C26C7}"/>
                </c:ext>
              </c:extLst>
            </c:dLbl>
            <c:dLbl>
              <c:idx val="15"/>
              <c:tx>
                <c:rich>
                  <a:bodyPr/>
                  <a:lstStyle/>
                  <a:p>
                    <a:fld id="{6DB95CF2-ECED-4194-BD45-9EEC3ACA888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F-4A2F-45E6-9FEE-1780074C26C7}"/>
                </c:ext>
              </c:extLst>
            </c:dLbl>
            <c:dLbl>
              <c:idx val="16"/>
              <c:tx>
                <c:rich>
                  <a:bodyPr/>
                  <a:lstStyle/>
                  <a:p>
                    <a:fld id="{8946FDA2-D320-4AEE-991D-58635C8CB7D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0-4A2F-45E6-9FEE-1780074C26C7}"/>
                </c:ext>
              </c:extLst>
            </c:dLbl>
            <c:dLbl>
              <c:idx val="17"/>
              <c:tx>
                <c:rich>
                  <a:bodyPr/>
                  <a:lstStyle/>
                  <a:p>
                    <a:fld id="{E187F2B5-A900-4AC4-86AE-4E82025888E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11-4A2F-45E6-9FEE-1780074C26C7}"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cat>
            <c:strRef>
              <c:f>Sheet1!$A$2:$A$19</c:f>
              <c:strCache>
                <c:ptCount val="18"/>
                <c:pt idx="0">
                  <c:v>Worry-free</c:v>
                </c:pt>
                <c:pt idx="1">
                  <c:v>Assured</c:v>
                </c:pt>
                <c:pt idx="2">
                  <c:v>Informed</c:v>
                </c:pt>
                <c:pt idx="3">
                  <c:v>Supported</c:v>
                </c:pt>
                <c:pt idx="4">
                  <c:v>Understood</c:v>
                </c:pt>
                <c:pt idx="5">
                  <c:v>Okay</c:v>
                </c:pt>
                <c:pt idx="6">
                  <c:v>Respected</c:v>
                </c:pt>
                <c:pt idx="7">
                  <c:v>Decent</c:v>
                </c:pt>
                <c:pt idx="8">
                  <c:v>Intercept</c:v>
                </c:pt>
                <c:pt idx="9">
                  <c:v>Indifferent</c:v>
                </c:pt>
                <c:pt idx="10">
                  <c:v>Uncertain</c:v>
                </c:pt>
                <c:pt idx="11">
                  <c:v>Stressed</c:v>
                </c:pt>
                <c:pt idx="12">
                  <c:v>Detached</c:v>
                </c:pt>
                <c:pt idx="13">
                  <c:v>Unimpressed</c:v>
                </c:pt>
                <c:pt idx="14">
                  <c:v>Frustrated</c:v>
                </c:pt>
                <c:pt idx="15">
                  <c:v>Upset</c:v>
                </c:pt>
                <c:pt idx="16">
                  <c:v>Disappointed</c:v>
                </c:pt>
                <c:pt idx="17">
                  <c:v>Neglected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0.16906556789489091</c:v>
                </c:pt>
                <c:pt idx="1">
                  <c:v>0.14643523336879793</c:v>
                </c:pt>
                <c:pt idx="2">
                  <c:v>0.13740941602188195</c:v>
                </c:pt>
                <c:pt idx="3">
                  <c:v>0.13508315732331899</c:v>
                </c:pt>
                <c:pt idx="4">
                  <c:v>0.12273386443938894</c:v>
                </c:pt>
                <c:pt idx="5">
                  <c:v>0.11877421105710195</c:v>
                </c:pt>
                <c:pt idx="6">
                  <c:v>0.10421697995317492</c:v>
                </c:pt>
                <c:pt idx="7">
                  <c:v>6.094591551932893E-2</c:v>
                </c:pt>
                <c:pt idx="8">
                  <c:v>0</c:v>
                </c:pt>
                <c:pt idx="9">
                  <c:v>-0.10099594703884907</c:v>
                </c:pt>
                <c:pt idx="10">
                  <c:v>-0.11250273614586503</c:v>
                </c:pt>
                <c:pt idx="11">
                  <c:v>-0.18840367982539208</c:v>
                </c:pt>
                <c:pt idx="12">
                  <c:v>-0.20162768285249699</c:v>
                </c:pt>
                <c:pt idx="13">
                  <c:v>-0.23808130709454201</c:v>
                </c:pt>
                <c:pt idx="14">
                  <c:v>-0.28888951879299601</c:v>
                </c:pt>
                <c:pt idx="15">
                  <c:v>-0.33474863536496802</c:v>
                </c:pt>
                <c:pt idx="16">
                  <c:v>-0.40956255877953901</c:v>
                </c:pt>
                <c:pt idx="17">
                  <c:v>-0.43335449918866004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A295"/>
                  </a:solidFill>
                  <a:ln w="9525" cap="flat" cmpd="sng" algn="ctr">
                    <a:solidFill>
                      <a:schemeClr val="accent1"/>
                    </a:solidFill>
                    <a:miter lim="800000"/>
                  </a:ln>
                  <a:effectLst>
                    <a:glow rad="63500">
                      <a:schemeClr val="accent1">
                        <a:satMod val="175000"/>
                        <a:alpha val="25000"/>
                      </a:schemeClr>
                    </a:glow>
                  </a:effectLst>
                </c14:spPr>
              </c14:invertSolidFillFmt>
            </c:ext>
            <c:ext xmlns:c15="http://schemas.microsoft.com/office/drawing/2012/chart" uri="{02D57815-91ED-43cb-92C2-25804820EDAC}">
              <c15:datalabelsRange>
                <c15:f>Sheet1!$C$2:$C$27</c15:f>
                <c15:dlblRangeCache>
                  <c:ptCount val="26"/>
                  <c:pt idx="0">
                    <c:v>92%</c:v>
                  </c:pt>
                  <c:pt idx="1">
                    <c:v>89%</c:v>
                  </c:pt>
                  <c:pt idx="2">
                    <c:v>88%</c:v>
                  </c:pt>
                  <c:pt idx="3">
                    <c:v>88%</c:v>
                  </c:pt>
                  <c:pt idx="4">
                    <c:v>87%</c:v>
                  </c:pt>
                  <c:pt idx="5">
                    <c:v>87%</c:v>
                  </c:pt>
                  <c:pt idx="6">
                    <c:v>85%</c:v>
                  </c:pt>
                  <c:pt idx="7">
                    <c:v>81%</c:v>
                  </c:pt>
                  <c:pt idx="8">
                    <c:v>75%</c:v>
                  </c:pt>
                  <c:pt idx="9">
                    <c:v>65%</c:v>
                  </c:pt>
                  <c:pt idx="10">
                    <c:v>63%</c:v>
                  </c:pt>
                  <c:pt idx="11">
                    <c:v>56%</c:v>
                  </c:pt>
                  <c:pt idx="12">
                    <c:v>54%</c:v>
                  </c:pt>
                  <c:pt idx="13">
                    <c:v>51%</c:v>
                  </c:pt>
                  <c:pt idx="14">
                    <c:v>46%</c:v>
                  </c:pt>
                  <c:pt idx="15">
                    <c:v>41%</c:v>
                  </c:pt>
                  <c:pt idx="16">
                    <c:v>34%</c:v>
                  </c:pt>
                  <c:pt idx="17">
                    <c:v>31%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16-4A2F-45E6-9FEE-1780074C26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76"/>
        <c:axId val="54254064"/>
        <c:axId val="1160093856"/>
      </c:barChart>
      <c:catAx>
        <c:axId val="54254064"/>
        <c:scaling>
          <c:orientation val="maxMin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ln>
                  <a:noFill/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093856"/>
        <c:crosses val="autoZero"/>
        <c:auto val="1"/>
        <c:lblAlgn val="ctr"/>
        <c:lblOffset val="100"/>
        <c:noMultiLvlLbl val="0"/>
      </c:catAx>
      <c:valAx>
        <c:axId val="1160093856"/>
        <c:scaling>
          <c:orientation val="minMax"/>
          <c:max val="0.25"/>
          <c:min val="-0.5"/>
        </c:scaling>
        <c:delete val="0"/>
        <c:axPos val="t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25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FF7D7"/>
            </a:solidFill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1"/>
          <c:dLbls>
            <c:dLbl>
              <c:idx val="0"/>
              <c:tx>
                <c:rich>
                  <a:bodyPr/>
                  <a:lstStyle/>
                  <a:p>
                    <a:fld id="{1AF8B266-3F3A-4068-A345-E8B65036665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4A2F-45E6-9FEE-1780074C26C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F18B7188-61E0-48A9-8D72-4F54621F419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4A2F-45E6-9FEE-1780074C26C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48BE53F4-FC05-4BFF-A0F1-B939EFFDBA1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4A2F-45E6-9FEE-1780074C26C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AEDE23B5-D273-4AFC-8770-DA40386AF0B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4A2F-45E6-9FEE-1780074C26C7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92703F56-0C0E-46A0-8E15-221FD85331E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4A2F-45E6-9FEE-1780074C26C7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1CEEF17D-80E3-42E8-9DC9-359BB25F01F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4A2F-45E6-9FEE-1780074C26C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Intercept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1</c:v>
                </c:pt>
                <c:pt idx="5">
                  <c:v>0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1E-3</c:v>
                </c:pt>
                <c:pt idx="1">
                  <c:v>-7.9606965514991024E-2</c:v>
                </c:pt>
                <c:pt idx="2">
                  <c:v>-0.20109467899189004</c:v>
                </c:pt>
                <c:pt idx="3">
                  <c:v>-0.17725053825331505</c:v>
                </c:pt>
                <c:pt idx="4">
                  <c:v>-0.28423932168727395</c:v>
                </c:pt>
                <c:pt idx="5">
                  <c:v>-0.29862540398905002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A295"/>
                  </a:solidFill>
                  <a:ln w="9525" cap="flat" cmpd="sng" algn="ctr">
                    <a:solidFill>
                      <a:schemeClr val="accent1"/>
                    </a:solidFill>
                    <a:miter lim="800000"/>
                  </a:ln>
                  <a:effectLst>
                    <a:glow rad="63500">
                      <a:schemeClr val="accent1">
                        <a:satMod val="175000"/>
                        <a:alpha val="25000"/>
                      </a:schemeClr>
                    </a:glow>
                  </a:effectLst>
                </c14:spPr>
              </c14:invertSolidFillFmt>
            </c:ext>
            <c:ext xmlns:c15="http://schemas.microsoft.com/office/drawing/2012/chart" uri="{02D57815-91ED-43cb-92C2-25804820EDAC}">
              <c15:datalabelsRange>
                <c15:f>Sheet1!$C$2:$C$28</c15:f>
                <c15:dlblRangeCache>
                  <c:ptCount val="27"/>
                  <c:pt idx="0">
                    <c:v>81%</c:v>
                  </c:pt>
                  <c:pt idx="1">
                    <c:v>73%</c:v>
                  </c:pt>
                  <c:pt idx="2">
                    <c:v>61%</c:v>
                  </c:pt>
                  <c:pt idx="3">
                    <c:v>63%</c:v>
                  </c:pt>
                  <c:pt idx="4">
                    <c:v>52%</c:v>
                  </c:pt>
                  <c:pt idx="5">
                    <c:v>51%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16-4A2F-45E6-9FEE-1780074C26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76"/>
        <c:axId val="54254064"/>
        <c:axId val="1160093856"/>
      </c:barChart>
      <c:catAx>
        <c:axId val="54254064"/>
        <c:scaling>
          <c:orientation val="maxMin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ln>
                  <a:noFill/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093856"/>
        <c:crosses val="autoZero"/>
        <c:auto val="1"/>
        <c:lblAlgn val="ctr"/>
        <c:lblOffset val="100"/>
        <c:noMultiLvlLbl val="0"/>
      </c:catAx>
      <c:valAx>
        <c:axId val="1160093856"/>
        <c:scaling>
          <c:orientation val="minMax"/>
          <c:max val="0.12000000000000001"/>
          <c:min val="-0.4"/>
        </c:scaling>
        <c:delete val="0"/>
        <c:axPos val="t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25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FF7D7"/>
            </a:solidFill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1"/>
          <c:dLbls>
            <c:dLbl>
              <c:idx val="0"/>
              <c:tx>
                <c:rich>
                  <a:bodyPr/>
                  <a:lstStyle/>
                  <a:p>
                    <a:fld id="{2CED7D6F-B22A-4540-9220-EC130869DBA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4A2F-45E6-9FEE-1780074C26C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317157D-6DFA-41D5-9771-D5A1B83C001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4A2F-45E6-9FEE-1780074C26C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D71E263-79AF-40A4-8E98-68236FEF78A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4A2F-45E6-9FEE-1780074C26C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0514A045-FA52-4DCD-9FCB-05E61D94EB6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4A2F-45E6-9FEE-1780074C26C7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3B61A242-07B6-4089-9230-4A5F8B27B10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4A2F-45E6-9FEE-1780074C26C7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FA1B21D7-F255-4E01-A0D3-6C92CAE3116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4A2F-45E6-9FEE-1780074C26C7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fld id="{49D4EA00-191F-429A-AE0A-F3B296139527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965F-4D2F-B02B-F675D84D36C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cat>
            <c:strRef>
              <c:f>Sheet1!$A$2:$A$8</c:f>
              <c:strCache>
                <c:ptCount val="7"/>
                <c:pt idx="0">
                  <c:v>6</c:v>
                </c:pt>
                <c:pt idx="1">
                  <c:v>Intercept</c:v>
                </c:pt>
                <c:pt idx="2">
                  <c:v>4</c:v>
                </c:pt>
                <c:pt idx="3">
                  <c:v>3</c:v>
                </c:pt>
                <c:pt idx="4">
                  <c:v>2</c:v>
                </c:pt>
                <c:pt idx="5">
                  <c:v>1</c:v>
                </c:pt>
                <c:pt idx="6">
                  <c:v>0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3.9235452245582003E-2</c:v>
                </c:pt>
                <c:pt idx="1">
                  <c:v>0</c:v>
                </c:pt>
                <c:pt idx="2">
                  <c:v>-0.14575017993834094</c:v>
                </c:pt>
                <c:pt idx="3">
                  <c:v>-0.17990762951542294</c:v>
                </c:pt>
                <c:pt idx="4">
                  <c:v>-0.19351727999485491</c:v>
                </c:pt>
                <c:pt idx="5">
                  <c:v>-0.16603415559754897</c:v>
                </c:pt>
                <c:pt idx="6">
                  <c:v>-0.28368121442108096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A295"/>
                  </a:solidFill>
                  <a:ln w="9525" cap="flat" cmpd="sng" algn="ctr">
                    <a:solidFill>
                      <a:schemeClr val="accent1"/>
                    </a:solidFill>
                    <a:miter lim="800000"/>
                  </a:ln>
                  <a:effectLst>
                    <a:glow rad="63500">
                      <a:schemeClr val="accent1">
                        <a:satMod val="175000"/>
                        <a:alpha val="25000"/>
                      </a:schemeClr>
                    </a:glow>
                  </a:effectLst>
                </c14:spPr>
              </c14:invertSolidFillFmt>
            </c:ext>
            <c:ext xmlns:c15="http://schemas.microsoft.com/office/drawing/2012/chart" uri="{02D57815-91ED-43cb-92C2-25804820EDAC}">
              <c15:datalabelsRange>
                <c15:f>Sheet1!$C$2:$C$28</c15:f>
                <c15:dlblRangeCache>
                  <c:ptCount val="27"/>
                  <c:pt idx="0">
                    <c:v>82%</c:v>
                  </c:pt>
                  <c:pt idx="1">
                    <c:v>78%</c:v>
                  </c:pt>
                  <c:pt idx="2">
                    <c:v>64%</c:v>
                  </c:pt>
                  <c:pt idx="3">
                    <c:v>60%</c:v>
                  </c:pt>
                  <c:pt idx="4">
                    <c:v>59%</c:v>
                  </c:pt>
                  <c:pt idx="5">
                    <c:v>62%</c:v>
                  </c:pt>
                  <c:pt idx="6">
                    <c:v>50%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16-4A2F-45E6-9FEE-1780074C26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76"/>
        <c:axId val="54254064"/>
        <c:axId val="1160093856"/>
      </c:barChart>
      <c:catAx>
        <c:axId val="54254064"/>
        <c:scaling>
          <c:orientation val="maxMin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ln>
                  <a:noFill/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093856"/>
        <c:crosses val="autoZero"/>
        <c:auto val="1"/>
        <c:lblAlgn val="ctr"/>
        <c:lblOffset val="100"/>
        <c:noMultiLvlLbl val="0"/>
      </c:catAx>
      <c:valAx>
        <c:axId val="1160093856"/>
        <c:scaling>
          <c:orientation val="minMax"/>
          <c:max val="0.12000000000000001"/>
          <c:min val="-0.4"/>
        </c:scaling>
        <c:delete val="0"/>
        <c:axPos val="t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25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FF7D7"/>
            </a:solidFill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1"/>
          <c:dLbls>
            <c:dLbl>
              <c:idx val="0"/>
              <c:tx>
                <c:rich>
                  <a:bodyPr/>
                  <a:lstStyle/>
                  <a:p>
                    <a:fld id="{B40A4469-9167-4F2A-B397-60B084BAC66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4A2F-45E6-9FEE-1780074C26C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C8397E7-4A3B-4F73-AB61-DCF040734968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4A2F-45E6-9FEE-1780074C26C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82484D8D-1FCA-4067-996C-E253B53CB45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4A2F-45E6-9FEE-1780074C26C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17A6D3D8-0BAE-4209-9856-1470C5F335A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4A2F-45E6-9FEE-1780074C26C7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A0426FD7-AAAE-4542-AC4C-97F99E4EA9DD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4A2F-45E6-9FEE-1780074C26C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Intercept</c:v>
                </c:pt>
                <c:pt idx="1">
                  <c:v>20-40</c:v>
                </c:pt>
                <c:pt idx="2">
                  <c:v>40-60</c:v>
                </c:pt>
                <c:pt idx="3">
                  <c:v>60-80</c:v>
                </c:pt>
                <c:pt idx="4">
                  <c:v>80-100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0.20901699926038197</c:v>
                </c:pt>
                <c:pt idx="2">
                  <c:v>0.24804138950474497</c:v>
                </c:pt>
                <c:pt idx="3">
                  <c:v>0.28881511746681798</c:v>
                </c:pt>
                <c:pt idx="4">
                  <c:v>0.30421865715985297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A295"/>
                  </a:solidFill>
                  <a:ln w="9525" cap="flat" cmpd="sng" algn="ctr">
                    <a:solidFill>
                      <a:schemeClr val="accent1"/>
                    </a:solidFill>
                    <a:miter lim="800000"/>
                  </a:ln>
                  <a:effectLst>
                    <a:glow rad="63500">
                      <a:schemeClr val="accent1">
                        <a:satMod val="175000"/>
                        <a:alpha val="25000"/>
                      </a:schemeClr>
                    </a:glow>
                  </a:effectLst>
                </c14:spPr>
              </c14:invertSolidFillFmt>
            </c:ext>
            <c:ext xmlns:c15="http://schemas.microsoft.com/office/drawing/2012/chart" uri="{02D57815-91ED-43cb-92C2-25804820EDAC}">
              <c15:datalabelsRange>
                <c15:f>Sheet1!$C$2:$C$28</c15:f>
                <c15:dlblRangeCache>
                  <c:ptCount val="27"/>
                  <c:pt idx="0">
                    <c:v>55%</c:v>
                  </c:pt>
                  <c:pt idx="1">
                    <c:v>75%</c:v>
                  </c:pt>
                  <c:pt idx="2">
                    <c:v>79%</c:v>
                  </c:pt>
                  <c:pt idx="3">
                    <c:v>83%</c:v>
                  </c:pt>
                  <c:pt idx="4">
                    <c:v>85%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16-4A2F-45E6-9FEE-1780074C26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76"/>
        <c:axId val="54254064"/>
        <c:axId val="1160093856"/>
      </c:barChart>
      <c:catAx>
        <c:axId val="54254064"/>
        <c:scaling>
          <c:orientation val="maxMin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ln>
                  <a:noFill/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093856"/>
        <c:crosses val="autoZero"/>
        <c:auto val="1"/>
        <c:lblAlgn val="ctr"/>
        <c:lblOffset val="100"/>
        <c:noMultiLvlLbl val="0"/>
      </c:catAx>
      <c:valAx>
        <c:axId val="1160093856"/>
        <c:scaling>
          <c:orientation val="minMax"/>
          <c:max val="0.45"/>
          <c:min val="0"/>
        </c:scaling>
        <c:delete val="0"/>
        <c:axPos val="t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25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TEI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FF7D7"/>
            </a:solidFill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1"/>
          <c:dLbls>
            <c:dLbl>
              <c:idx val="0"/>
              <c:tx>
                <c:rich>
                  <a:bodyPr/>
                  <a:lstStyle/>
                  <a:p>
                    <a:fld id="{5D25F30F-0098-40DD-A5F0-C6650EBC7CB8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4A2F-45E6-9FEE-1780074C26C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F0A9F39-E09B-404E-A48A-090FD71243E0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4A2F-45E6-9FEE-1780074C26C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242C47D3-A769-4C82-8EAF-CAC696BDE3F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4A2F-45E6-9FEE-1780074C26C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69FC4695-14E4-49A8-89FE-1B862DCA156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4A2F-45E6-9FEE-1780074C26C7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CD7AA4D9-9E52-41E9-8B3E-A4E627536EC7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4A2F-45E6-9FEE-1780074C26C7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08173980-9359-46DF-A267-6C8CC06874E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4A2F-45E6-9FEE-1780074C26C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Worry-free</c:v>
                </c:pt>
                <c:pt idx="1">
                  <c:v>Informed</c:v>
                </c:pt>
                <c:pt idx="2">
                  <c:v>Intercept</c:v>
                </c:pt>
                <c:pt idx="3">
                  <c:v>Frustrated</c:v>
                </c:pt>
                <c:pt idx="4">
                  <c:v>Upset</c:v>
                </c:pt>
                <c:pt idx="5">
                  <c:v>Stressed</c:v>
                </c:pt>
              </c:strCache>
            </c:strRef>
          </c:cat>
          <c:val>
            <c:numRef>
              <c:f>Sheet1!$B$2:$B$7</c:f>
              <c:numCache>
                <c:formatCode>0.0%</c:formatCode>
                <c:ptCount val="6"/>
                <c:pt idx="0">
                  <c:v>0.12236402282799397</c:v>
                </c:pt>
                <c:pt idx="1">
                  <c:v>4.7675967766006022E-2</c:v>
                </c:pt>
                <c:pt idx="2">
                  <c:v>0</c:v>
                </c:pt>
                <c:pt idx="3">
                  <c:v>-6.798366939913203E-2</c:v>
                </c:pt>
                <c:pt idx="4">
                  <c:v>-7.4434951408829053E-2</c:v>
                </c:pt>
                <c:pt idx="5">
                  <c:v>-7.9765738299616973E-2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A295"/>
                  </a:solidFill>
                  <a:ln w="9525" cap="flat" cmpd="sng" algn="ctr">
                    <a:solidFill>
                      <a:schemeClr val="accent1"/>
                    </a:solidFill>
                    <a:miter lim="800000"/>
                  </a:ln>
                  <a:effectLst>
                    <a:glow rad="63500">
                      <a:schemeClr val="accent1">
                        <a:satMod val="175000"/>
                        <a:alpha val="25000"/>
                      </a:schemeClr>
                    </a:glow>
                  </a:effectLst>
                </c14:spPr>
              </c14:invertSolidFillFmt>
            </c:ext>
            <c:ext xmlns:c15="http://schemas.microsoft.com/office/drawing/2012/chart" uri="{02D57815-91ED-43cb-92C2-25804820EDAC}">
              <c15:datalabelsRange>
                <c15:f>Sheet1!$C$2:$C$28</c15:f>
                <c15:dlblRangeCache>
                  <c:ptCount val="27"/>
                  <c:pt idx="0">
                    <c:v>70.5%</c:v>
                  </c:pt>
                  <c:pt idx="1">
                    <c:v>63.0%</c:v>
                  </c:pt>
                  <c:pt idx="2">
                    <c:v>58.2%</c:v>
                  </c:pt>
                  <c:pt idx="3">
                    <c:v>51.4%</c:v>
                  </c:pt>
                  <c:pt idx="4">
                    <c:v>50.8%</c:v>
                  </c:pt>
                  <c:pt idx="5">
                    <c:v>50.3%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16-4A2F-45E6-9FEE-1780074C26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76"/>
        <c:axId val="54254064"/>
        <c:axId val="1160093856"/>
      </c:barChart>
      <c:catAx>
        <c:axId val="54254064"/>
        <c:scaling>
          <c:orientation val="maxMin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ln>
                  <a:noFill/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093856"/>
        <c:crosses val="autoZero"/>
        <c:auto val="1"/>
        <c:lblAlgn val="ctr"/>
        <c:lblOffset val="100"/>
        <c:noMultiLvlLbl val="0"/>
      </c:catAx>
      <c:valAx>
        <c:axId val="1160093856"/>
        <c:scaling>
          <c:orientation val="minMax"/>
          <c:max val="0.2"/>
          <c:min val="-0.2"/>
        </c:scaling>
        <c:delete val="0"/>
        <c:axPos val="t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25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DFF7D7"/>
            </a:solidFill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1"/>
          <c:dLbls>
            <c:dLbl>
              <c:idx val="0"/>
              <c:tx>
                <c:rich>
                  <a:bodyPr/>
                  <a:lstStyle/>
                  <a:p>
                    <a:fld id="{43D5167D-3BF0-41B1-8144-9965B13D7A88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0-F147-4FA0-8D92-AEA0E0E875CD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C645F449-FFA9-4A3B-BF83-E79E3E38929A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F147-4FA0-8D92-AEA0E0E875CD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BF25172E-3D1E-4FE8-86D1-517F48F3ADC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F147-4FA0-8D92-AEA0E0E875CD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39B4EF30-6A79-410A-8FC5-8D0B8CEE567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F147-4FA0-8D92-AEA0E0E875CD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1155C8EB-C6F2-46D0-8AF3-CAA1ADC22843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F147-4FA0-8D92-AEA0E0E875CD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fld id="{F5763155-F3A9-434C-B8D8-EB957AC783B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5-F147-4FA0-8D92-AEA0E0E875C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Worry-free</c:v>
                </c:pt>
                <c:pt idx="1">
                  <c:v>Intercept</c:v>
                </c:pt>
                <c:pt idx="2">
                  <c:v>Stressed</c:v>
                </c:pt>
                <c:pt idx="3">
                  <c:v>Frustrated</c:v>
                </c:pt>
                <c:pt idx="4">
                  <c:v>Upset</c:v>
                </c:pt>
                <c:pt idx="5">
                  <c:v>Disappointed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5.9205134649739977E-2</c:v>
                </c:pt>
                <c:pt idx="1">
                  <c:v>0</c:v>
                </c:pt>
                <c:pt idx="2">
                  <c:v>-6.3307916149281995E-2</c:v>
                </c:pt>
                <c:pt idx="3">
                  <c:v>-8.0697998329308018E-2</c:v>
                </c:pt>
                <c:pt idx="4">
                  <c:v>-8.6141876373231008E-2</c:v>
                </c:pt>
                <c:pt idx="5">
                  <c:v>-9.3409840389058973E-2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A295"/>
                  </a:solidFill>
                  <a:ln w="9525" cap="flat" cmpd="sng" algn="ctr">
                    <a:solidFill>
                      <a:schemeClr val="accent1"/>
                    </a:solidFill>
                    <a:miter lim="800000"/>
                  </a:ln>
                  <a:effectLst>
                    <a:glow rad="63500">
                      <a:schemeClr val="accent1">
                        <a:satMod val="175000"/>
                        <a:alpha val="25000"/>
                      </a:schemeClr>
                    </a:glow>
                  </a:effectLst>
                </c14:spPr>
              </c14:invertSolidFillFmt>
            </c:ext>
            <c:ext xmlns:c15="http://schemas.microsoft.com/office/drawing/2012/chart" uri="{02D57815-91ED-43cb-92C2-25804820EDAC}">
              <c15:datalabelsRange>
                <c15:f>Sheet1!$C$2:$C$28</c15:f>
                <c15:dlblRangeCache>
                  <c:ptCount val="27"/>
                  <c:pt idx="0">
                    <c:v>83.9%</c:v>
                  </c:pt>
                  <c:pt idx="1">
                    <c:v>78.0%</c:v>
                  </c:pt>
                  <c:pt idx="2">
                    <c:v>71.6%</c:v>
                  </c:pt>
                  <c:pt idx="3">
                    <c:v>69.9%</c:v>
                  </c:pt>
                  <c:pt idx="4">
                    <c:v>69.3%</c:v>
                  </c:pt>
                  <c:pt idx="5">
                    <c:v>68.6%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6-F147-4FA0-8D92-AEA0E0E875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76"/>
        <c:axId val="54254064"/>
        <c:axId val="1160093856"/>
      </c:barChart>
      <c:catAx>
        <c:axId val="54254064"/>
        <c:scaling>
          <c:orientation val="maxMin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ln>
                  <a:noFill/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093856"/>
        <c:crosses val="autoZero"/>
        <c:auto val="1"/>
        <c:lblAlgn val="ctr"/>
        <c:lblOffset val="100"/>
        <c:noMultiLvlLbl val="0"/>
      </c:catAx>
      <c:valAx>
        <c:axId val="1160093856"/>
        <c:scaling>
          <c:orientation val="minMax"/>
          <c:max val="0.2"/>
          <c:min val="-0.2"/>
        </c:scaling>
        <c:delete val="0"/>
        <c:axPos val="t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25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9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dk1">
                <a:lumMod val="65000"/>
                <a:lumOff val="35000"/>
              </a:schemeClr>
            </a:gs>
            <a:gs pos="100000">
              <a:schemeClr val="dk1">
                <a:lumMod val="75000"/>
                <a:lumOff val="25000"/>
              </a:schemeClr>
            </a:gs>
          </a:gsLst>
          <a:lin ang="10800000" scaled="0"/>
        </a:gradFill>
        <a:round/>
      </a:ln>
      <a:effectLst/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39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dk1">
                <a:lumMod val="65000"/>
                <a:lumOff val="35000"/>
              </a:schemeClr>
            </a:gs>
            <a:gs pos="100000">
              <a:schemeClr val="dk1">
                <a:lumMod val="75000"/>
                <a:lumOff val="25000"/>
              </a:schemeClr>
            </a:gs>
          </a:gsLst>
          <a:lin ang="10800000" scaled="0"/>
        </a:gradFill>
        <a:round/>
      </a:ln>
      <a:effectLst/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39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dk1">
                <a:lumMod val="65000"/>
                <a:lumOff val="35000"/>
              </a:schemeClr>
            </a:gs>
            <a:gs pos="100000">
              <a:schemeClr val="dk1">
                <a:lumMod val="75000"/>
                <a:lumOff val="25000"/>
              </a:schemeClr>
            </a:gs>
          </a:gsLst>
          <a:lin ang="10800000" scaled="0"/>
        </a:gradFill>
        <a:round/>
      </a:ln>
      <a:effectLst/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39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dk1">
                <a:lumMod val="65000"/>
                <a:lumOff val="35000"/>
              </a:schemeClr>
            </a:gs>
            <a:gs pos="100000">
              <a:schemeClr val="dk1">
                <a:lumMod val="75000"/>
                <a:lumOff val="25000"/>
              </a:schemeClr>
            </a:gs>
          </a:gsLst>
          <a:lin ang="10800000" scaled="0"/>
        </a:gradFill>
        <a:round/>
      </a:ln>
      <a:effectLst/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39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dk1">
                <a:lumMod val="65000"/>
                <a:lumOff val="35000"/>
              </a:schemeClr>
            </a:gs>
            <a:gs pos="100000">
              <a:schemeClr val="dk1">
                <a:lumMod val="75000"/>
                <a:lumOff val="25000"/>
              </a:schemeClr>
            </a:gs>
          </a:gsLst>
          <a:lin ang="10800000" scaled="0"/>
        </a:gradFill>
        <a:round/>
      </a:ln>
      <a:effectLst/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39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dk1">
                <a:lumMod val="65000"/>
                <a:lumOff val="35000"/>
              </a:schemeClr>
            </a:gs>
            <a:gs pos="100000">
              <a:schemeClr val="dk1">
                <a:lumMod val="75000"/>
                <a:lumOff val="25000"/>
              </a:schemeClr>
            </a:gs>
          </a:gsLst>
          <a:lin ang="10800000" scaled="0"/>
        </a:gradFill>
        <a:round/>
      </a:ln>
      <a:effectLst/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97" name="Shape 19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xfrm>
            <a:off x="6338587" y="2183307"/>
            <a:ext cx="11706824" cy="2277074"/>
          </a:xfrm>
          <a:prstGeom prst="rect">
            <a:avLst/>
          </a:prstGeom>
        </p:spPr>
        <p:txBody>
          <a:bodyPr lIns="53577" tIns="53577" rIns="53577" bIns="53577"/>
          <a:lstStyle>
            <a:lvl1pPr defTabSz="876300">
              <a:defRPr sz="10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338587" y="4460378"/>
            <a:ext cx="11706824" cy="6630296"/>
          </a:xfrm>
          <a:prstGeom prst="rect">
            <a:avLst/>
          </a:prstGeom>
        </p:spPr>
        <p:txBody>
          <a:bodyPr lIns="53577" tIns="53577" rIns="53577" bIns="53577"/>
          <a:lstStyle>
            <a:lvl1pPr marL="518582" indent="-518582" defTabSz="876300">
              <a:spcBef>
                <a:spcPts val="6300"/>
              </a:spcBef>
              <a:buSzPct val="75000"/>
              <a:defRPr sz="4200"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963082" indent="-518582" defTabSz="876300">
              <a:spcBef>
                <a:spcPts val="6300"/>
              </a:spcBef>
              <a:buSzPct val="75000"/>
              <a:defRPr sz="4200"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407582" indent="-518582" defTabSz="876300">
              <a:spcBef>
                <a:spcPts val="6300"/>
              </a:spcBef>
              <a:buSzPct val="75000"/>
              <a:defRPr sz="4200"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852083" indent="-518582" defTabSz="876300">
              <a:spcBef>
                <a:spcPts val="6300"/>
              </a:spcBef>
              <a:buSzPct val="75000"/>
              <a:defRPr sz="4200"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296583" indent="-518583" defTabSz="876300">
              <a:spcBef>
                <a:spcPts val="6300"/>
              </a:spcBef>
              <a:buSzPct val="75000"/>
              <a:defRPr sz="4200"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8273" y="11472416"/>
            <a:ext cx="374060" cy="386557"/>
          </a:xfrm>
          <a:prstGeom prst="rect">
            <a:avLst/>
          </a:prstGeom>
        </p:spPr>
        <p:txBody>
          <a:bodyPr lIns="53577" tIns="53577" rIns="53577" bIns="53577"/>
          <a:lstStyle>
            <a:lvl1pPr defTabSz="876300">
              <a:defRPr sz="18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257430" y="12635507"/>
            <a:ext cx="353343" cy="358775"/>
          </a:xfrm>
          <a:prstGeom prst="rect">
            <a:avLst/>
          </a:prstGeom>
        </p:spPr>
        <p:txBody>
          <a:bodyPr lIns="71436" tIns="71436" rIns="71436" bIns="71436"/>
          <a:lstStyle>
            <a:lvl1pPr defTabSz="1168400">
              <a:defRPr sz="1400">
                <a:solidFill>
                  <a:srgbClr val="53585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xfrm>
            <a:off x="6338589" y="2183308"/>
            <a:ext cx="11706822" cy="2277072"/>
          </a:xfrm>
          <a:prstGeom prst="rect">
            <a:avLst/>
          </a:prstGeom>
        </p:spPr>
        <p:txBody>
          <a:bodyPr lIns="53577" tIns="53577" rIns="53577" bIns="53577"/>
          <a:lstStyle>
            <a:lvl1pPr defTabSz="821530">
              <a:defRPr sz="10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338589" y="4460378"/>
            <a:ext cx="11706822" cy="6630294"/>
          </a:xfrm>
          <a:prstGeom prst="rect">
            <a:avLst/>
          </a:prstGeom>
        </p:spPr>
        <p:txBody>
          <a:bodyPr lIns="53577" tIns="53577" rIns="53577" bIns="53577"/>
          <a:lstStyle>
            <a:lvl1pPr marL="543277" indent="-543277" defTabSz="821530">
              <a:buSzPct val="75000"/>
              <a:defRPr sz="4400"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987777" indent="-543277" defTabSz="821530">
              <a:buSzPct val="75000"/>
              <a:defRPr sz="4400"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432277" indent="-543277" defTabSz="821530">
              <a:buSzPct val="75000"/>
              <a:defRPr sz="4400"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876776" indent="-543277" defTabSz="821530">
              <a:buSzPct val="75000"/>
              <a:defRPr sz="4400"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321276" indent="-543276" defTabSz="821530">
              <a:buSzPct val="75000"/>
              <a:defRPr sz="4400"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0029" y="11472416"/>
            <a:ext cx="430549" cy="437357"/>
          </a:xfrm>
          <a:prstGeom prst="rect">
            <a:avLst/>
          </a:prstGeom>
        </p:spPr>
        <p:txBody>
          <a:bodyPr lIns="53577" tIns="53577" rIns="53577" bIns="53577"/>
          <a:lstStyle>
            <a:lvl1pPr defTabSz="821530">
              <a:defRPr sz="2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ol Gray 1 with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Freeform 5"/>
          <p:cNvSpPr/>
          <p:nvPr/>
        </p:nvSpPr>
        <p:spPr>
          <a:xfrm>
            <a:off x="-1" y="0"/>
            <a:ext cx="24384004" cy="13716002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0" tIns="0" rIns="0" bIns="0"/>
          <a:lstStyle/>
          <a:p>
            <a:pPr algn="l" defTabSz="1828800">
              <a:defRPr sz="36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  <p:sp>
        <p:nvSpPr>
          <p:cNvPr id="143" name="TextBox 6"/>
          <p:cNvSpPr txBox="1"/>
          <p:nvPr/>
        </p:nvSpPr>
        <p:spPr>
          <a:xfrm>
            <a:off x="20567352" y="12746766"/>
            <a:ext cx="2946402" cy="34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l" defTabSz="1828800">
              <a:defRPr sz="2400" b="1">
                <a:solidFill>
                  <a:srgbClr val="8A8A8C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#CustomerEffort</a:t>
            </a:r>
          </a:p>
        </p:txBody>
      </p:sp>
      <p:sp>
        <p:nvSpPr>
          <p:cNvPr id="144" name="TextBox 7"/>
          <p:cNvSpPr txBox="1"/>
          <p:nvPr/>
        </p:nvSpPr>
        <p:spPr>
          <a:xfrm>
            <a:off x="1262548" y="12882232"/>
            <a:ext cx="4267203" cy="17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l" defTabSz="1828800"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© 2016 Challenger, Inc.  All rights reserved. </a:t>
            </a:r>
          </a:p>
        </p:txBody>
      </p:sp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542978" y="17110710"/>
            <a:ext cx="621822" cy="652779"/>
          </a:xfrm>
          <a:prstGeom prst="rect">
            <a:avLst/>
          </a:prstGeom>
        </p:spPr>
        <p:txBody>
          <a:bodyPr lIns="91438" tIns="91438" rIns="91438" bIns="91438" anchor="ctr"/>
          <a:lstStyle>
            <a:lvl1pPr algn="r" defTabSz="1828800"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bg>
      <p:bgPr>
        <a:gradFill flip="none" rotWithShape="1">
          <a:gsLst>
            <a:gs pos="62000">
              <a:srgbClr val="FFFFFF"/>
            </a:gs>
            <a:gs pos="100000">
              <a:srgbClr val="000000">
                <a:alpha val="10000"/>
              </a:srgb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Text"/>
          <p:cNvSpPr txBox="1">
            <a:spLocks noGrp="1"/>
          </p:cNvSpPr>
          <p:nvPr>
            <p:ph type="title"/>
          </p:nvPr>
        </p:nvSpPr>
        <p:spPr>
          <a:xfrm>
            <a:off x="4419599" y="3689350"/>
            <a:ext cx="15544801" cy="4083050"/>
          </a:xfrm>
          <a:prstGeom prst="rect">
            <a:avLst/>
          </a:prstGeom>
        </p:spPr>
        <p:txBody>
          <a:bodyPr lIns="91439" tIns="91439" rIns="91439" bIns="91439"/>
          <a:lstStyle>
            <a:lvl1pPr defTabSz="914400">
              <a:defRPr sz="8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791200" y="7772400"/>
            <a:ext cx="12801600" cy="5943601"/>
          </a:xfrm>
          <a:prstGeom prst="rect">
            <a:avLst/>
          </a:prstGeom>
        </p:spPr>
        <p:txBody>
          <a:bodyPr lIns="91439" tIns="91439" rIns="91439" bIns="91439" anchor="t"/>
          <a:lstStyle>
            <a:lvl1pPr marL="0" indent="0" algn="ctr" defTabSz="914400">
              <a:spcBef>
                <a:spcPts val="1500"/>
              </a:spcBef>
              <a:buSzTx/>
              <a:buNone/>
              <a:defRPr sz="6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457200" algn="ctr" defTabSz="914400">
              <a:spcBef>
                <a:spcPts val="1500"/>
              </a:spcBef>
              <a:buSzTx/>
              <a:buNone/>
              <a:defRPr sz="6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914400" algn="ctr" defTabSz="914400">
              <a:spcBef>
                <a:spcPts val="1500"/>
              </a:spcBef>
              <a:buSzTx/>
              <a:buNone/>
              <a:defRPr sz="6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371600" algn="ctr" defTabSz="914400">
              <a:spcBef>
                <a:spcPts val="1500"/>
              </a:spcBef>
              <a:buSzTx/>
              <a:buNone/>
              <a:defRPr sz="6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828800" algn="ctr" defTabSz="914400">
              <a:spcBef>
                <a:spcPts val="1500"/>
              </a:spcBef>
              <a:buSzTx/>
              <a:buNone/>
              <a:defRPr sz="6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54400" y="12840334"/>
            <a:ext cx="4267200" cy="474981"/>
          </a:xfrm>
          <a:prstGeom prst="rect">
            <a:avLst/>
          </a:prstGeom>
        </p:spPr>
        <p:txBody>
          <a:bodyPr wrap="square" lIns="91439" tIns="91439" rIns="91439" bIns="91439" anchor="ctr"/>
          <a:lstStyle>
            <a:lvl1pPr algn="r" defTabSz="914400">
              <a:defRPr sz="2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lIns="71437" tIns="71437" rIns="71437" bIns="71437" anchor="b"/>
          <a:lstStyle>
            <a:lvl1pPr defTabSz="821531"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7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lIns="71437" tIns="71437" rIns="71437" bIns="71437" anchor="t"/>
          <a:lstStyle>
            <a:lvl1pPr marL="0" indent="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1pPr>
            <a:lvl2pPr marL="0" indent="22860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2pPr>
            <a:lvl3pPr marL="0" indent="45720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3pPr>
            <a:lvl4pPr marL="0" indent="68580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4pPr>
            <a:lvl5pPr marL="0" indent="91440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itle Text"/>
          <p:cNvSpPr txBox="1">
            <a:spLocks noGrp="1"/>
          </p:cNvSpPr>
          <p:nvPr>
            <p:ph type="title"/>
          </p:nvPr>
        </p:nvSpPr>
        <p:spPr>
          <a:xfrm>
            <a:off x="1219199" y="184149"/>
            <a:ext cx="21945601" cy="3016253"/>
          </a:xfrm>
          <a:prstGeom prst="rect">
            <a:avLst/>
          </a:prstGeom>
        </p:spPr>
        <p:txBody>
          <a:bodyPr lIns="91437" tIns="91437" rIns="91437" bIns="91437"/>
          <a:lstStyle>
            <a:lvl1pPr algn="l" defTabSz="1219169">
              <a:lnSpc>
                <a:spcPct val="90000"/>
              </a:lnSpc>
              <a:defRPr sz="6000">
                <a:solidFill>
                  <a:srgbClr val="3E45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8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19199" y="2211829"/>
            <a:ext cx="13411201" cy="863601"/>
          </a:xfrm>
          <a:prstGeom prst="rect">
            <a:avLst/>
          </a:prstGeom>
        </p:spPr>
        <p:txBody>
          <a:bodyPr lIns="91437" tIns="91437" rIns="91437" bIns="91437" anchor="t"/>
          <a:lstStyle>
            <a:lvl1pPr marL="0" indent="0" defTabSz="1219169">
              <a:lnSpc>
                <a:spcPct val="90000"/>
              </a:lnSpc>
              <a:spcBef>
                <a:spcPts val="1200"/>
              </a:spcBef>
              <a:buSzTx/>
              <a:buNone/>
              <a:defRPr sz="3000">
                <a:solidFill>
                  <a:srgbClr val="797979"/>
                </a:solidFill>
              </a:defRPr>
            </a:lvl1pPr>
            <a:lvl2pPr marL="0" indent="609607" defTabSz="1219169">
              <a:lnSpc>
                <a:spcPct val="90000"/>
              </a:lnSpc>
              <a:spcBef>
                <a:spcPts val="1200"/>
              </a:spcBef>
              <a:buSzTx/>
              <a:buNone/>
              <a:defRPr sz="3000">
                <a:solidFill>
                  <a:srgbClr val="797979"/>
                </a:solidFill>
              </a:defRPr>
            </a:lvl2pPr>
            <a:lvl3pPr marL="0" indent="1219215" defTabSz="1219169">
              <a:lnSpc>
                <a:spcPct val="90000"/>
              </a:lnSpc>
              <a:spcBef>
                <a:spcPts val="1200"/>
              </a:spcBef>
              <a:buSzTx/>
              <a:buNone/>
              <a:defRPr sz="3000">
                <a:solidFill>
                  <a:srgbClr val="797979"/>
                </a:solidFill>
              </a:defRPr>
            </a:lvl3pPr>
            <a:lvl4pPr marL="0" indent="1828823" defTabSz="1219169">
              <a:lnSpc>
                <a:spcPct val="90000"/>
              </a:lnSpc>
              <a:spcBef>
                <a:spcPts val="1200"/>
              </a:spcBef>
              <a:buSzTx/>
              <a:buNone/>
              <a:defRPr sz="3000">
                <a:solidFill>
                  <a:srgbClr val="797979"/>
                </a:solidFill>
              </a:defRPr>
            </a:lvl4pPr>
            <a:lvl5pPr marL="0" indent="2438431" defTabSz="1219169">
              <a:lnSpc>
                <a:spcPct val="90000"/>
              </a:lnSpc>
              <a:spcBef>
                <a:spcPts val="1200"/>
              </a:spcBef>
              <a:buSzTx/>
              <a:buNone/>
              <a:defRPr sz="3000">
                <a:solidFill>
                  <a:srgbClr val="79797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599" y="12344400"/>
            <a:ext cx="5689601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lIns="71437" tIns="71437" rIns="71437" bIns="71437" anchor="b"/>
          <a:lstStyle>
            <a:lvl1pPr defTabSz="821531"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8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lIns="71437" tIns="71437" rIns="71437" bIns="71437" anchor="t"/>
          <a:lstStyle>
            <a:lvl1pPr marL="0" indent="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1pPr>
            <a:lvl2pPr marL="0" indent="22860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2pPr>
            <a:lvl3pPr marL="0" indent="45720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3pPr>
            <a:lvl4pPr marL="0" indent="68580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4pPr>
            <a:lvl5pPr marL="0" indent="914400" algn="ctr" defTabSz="821531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C41C0-012D-4C8F-982A-3ADDB2920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1E3B90-375B-4AF5-9935-C25D77EF8F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C77BC-2024-408D-B7C7-CEA3EFDEF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4E05F-E2A5-4362-B621-A415236C7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B96D3-0729-4B2B-BDDE-CC51EE06E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053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5967" y="673100"/>
            <a:ext cx="18135603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537AC-7956-4EF1-B5AF-03184297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7F8BC-2144-4C2B-BD46-29162CB4F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5DA9B1-7685-4096-B269-F3DD66130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22B64C-21D8-4173-83B1-60D130D1B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DA65A-083A-4FA0-9A65-05DD0EC7B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2691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80AC2-84AB-45CD-B9D3-E4A019106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21AEFA-9125-4D92-985E-F9FB4206D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CA69A-35A5-4BE9-BBA6-2C6918C6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B13DC-434E-47F9-AE07-66026A0D2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DF813-1091-4BE3-AEB8-DFB5837C8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803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DF27E-22C1-474C-96D8-879E6ED43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094A8-BAAC-4EDC-B89E-76B9C6707A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2E1A7-D59D-46CD-A708-303C2DB09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E6BF08-6707-4840-A7C6-01AD44213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1CCFD0-A668-47DB-9286-F1A4D4868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3CFF73-D4C8-4DDF-8B8E-6BFAA1F02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688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6B66D-A679-40E2-840C-CDD660F51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024D5-4F29-4ECC-9D39-ABCD6A15D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879B71-79B7-4FF5-BC87-2331E97FEC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5CDC8F-3989-4034-96B1-D076CC021A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127816-0102-41D4-B390-DE878766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65C4A6-0049-4953-8517-C23F9D751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2037F4-D38B-4AEA-AA00-E8564AFCA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871045-3959-4514-B17C-D6BCFD490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2802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D8CBE-FF00-4AB8-B508-2CD5CBD9A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43D325-D889-4CCC-9D99-FA1163FF0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30FE53-ABA4-45EC-AB62-E1893228D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B8A8C-69BE-4291-8C01-70C67DDCD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885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DA2E2A-F2F9-428D-9CA2-5AA27049E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1F4A7C-C23A-4600-8C35-9B1DC5062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DED7B-D913-48E4-85CD-9DE9819A5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0362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41738-CB25-47BD-9718-B9B1405BA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D6969-E7B4-4406-A7B5-1237348DD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64B80A-505B-4505-B89F-E2A64B54C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C871CB-FD56-4A53-AF0A-56324C848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82D8A9-B3B7-423D-8EE3-21336932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86459-996E-4017-8DE4-6E5804A70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3847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39B07-2014-4B4C-AF08-323BB332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714DE9-05F4-47C3-8E5F-76C5D252B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42B490-C94F-40D4-8C61-611991D68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9F0867-F243-490A-9C29-81399FDA5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1F79AC-0454-4E1E-A0A4-C53204CA1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C2392A-EB0B-4497-B89F-BF978600A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467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B62E6-16D6-4F71-AF2E-EB77D59F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084BFB-6968-4AC3-8B10-7A4032449A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ED2C4-9644-459C-ADA6-58432FB41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A6FAF-7D89-4935-A93B-5CF9F9687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F578A-0318-4C7F-9140-E2F399AD2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328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2777DB-42E7-4E8B-A7F1-81AA7473C0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C059D0-3E2E-4FA6-BB56-25F8E1BDC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4C9BE-30C4-4524-B3E0-6598BB6B1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2DDD5-26E4-417B-B80F-E4F1F07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2979A-30FD-4A92-9057-596C3EACD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928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3165979" y="952500"/>
            <a:ext cx="9525002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7600" y="8953500"/>
            <a:ext cx="19621500" cy="584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  <a:lvl2pPr marL="1025769" indent="-390769" algn="ctr">
              <a:spcBef>
                <a:spcPts val="0"/>
              </a:spcBef>
              <a:defRPr sz="3200" i="1"/>
            </a:lvl2pPr>
            <a:lvl3pPr marL="1660769" indent="-390769" algn="ctr">
              <a:spcBef>
                <a:spcPts val="0"/>
              </a:spcBef>
              <a:defRPr sz="3200" i="1"/>
            </a:lvl3pPr>
            <a:lvl4pPr marL="2295769" indent="-390769" algn="ctr">
              <a:spcBef>
                <a:spcPts val="0"/>
              </a:spcBef>
              <a:defRPr sz="3200" i="1"/>
            </a:lvl4pPr>
            <a:lvl5pPr marL="2930769" indent="-390769" algn="ctr">
              <a:spcBef>
                <a:spcPts val="0"/>
              </a:spcBef>
              <a:defRPr sz="3200" i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pPr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6" r:id="rId15"/>
    <p:sldLayoutId id="2147483667" r:id="rId16"/>
    <p:sldLayoutId id="2147483668" r:id="rId17"/>
    <p:sldLayoutId id="2147483669" r:id="rId18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Roboto Light"/>
          <a:ea typeface="Roboto Light"/>
          <a:cs typeface="Roboto Light"/>
          <a:sym typeface="Roboto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Roboto Light"/>
          <a:ea typeface="Roboto Light"/>
          <a:cs typeface="Roboto Light"/>
          <a:sym typeface="Roboto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Roboto Light"/>
          <a:ea typeface="Roboto Light"/>
          <a:cs typeface="Roboto Light"/>
          <a:sym typeface="Roboto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Roboto Light"/>
          <a:ea typeface="Roboto Light"/>
          <a:cs typeface="Roboto Light"/>
          <a:sym typeface="Roboto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Roboto Light"/>
          <a:ea typeface="Roboto Light"/>
          <a:cs typeface="Roboto Light"/>
          <a:sym typeface="Roboto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Roboto Light"/>
          <a:ea typeface="Roboto Light"/>
          <a:cs typeface="Roboto Light"/>
          <a:sym typeface="Roboto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Roboto Light"/>
          <a:ea typeface="Roboto Light"/>
          <a:cs typeface="Roboto Light"/>
          <a:sym typeface="Roboto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Roboto Light"/>
          <a:ea typeface="Roboto Light"/>
          <a:cs typeface="Roboto Light"/>
          <a:sym typeface="Roboto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Roboto Light"/>
          <a:ea typeface="Roboto Light"/>
          <a:cs typeface="Roboto Light"/>
          <a:sym typeface="Roboto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5pPr>
      <a:lvl6pPr marL="3761153" marR="0" indent="-586153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6pPr>
      <a:lvl7pPr marL="4396153" marR="0" indent="-586153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7pPr>
      <a:lvl8pPr marL="5031153" marR="0" indent="-586153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8pPr>
      <a:lvl9pPr marL="5666153" marR="0" indent="-586153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Roboto"/>
          <a:ea typeface="Roboto"/>
          <a:cs typeface="Roboto"/>
          <a:sym typeface="Roboto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8994C-E53B-4AF7-B58E-A0342A458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1D9C3C-4EC3-4A59-B945-F204484E1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1DC27-BB30-459A-93A4-581625D0A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E3442-7750-4A87-BD9C-645913DFD3AC}" type="datetimeFigureOut">
              <a:rPr lang="en-US" smtClean="0"/>
              <a:t>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FA732-D371-477D-97AB-FEF15C880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A26EA-43E5-40B4-A087-568EE8EFC3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0A2D0-DE16-4E03-9EEE-914E4D95963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815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7A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Image" descr="Image"/>
          <p:cNvPicPr>
            <a:picLocks noChangeAspect="1"/>
          </p:cNvPicPr>
          <p:nvPr/>
        </p:nvPicPr>
        <p:blipFill>
          <a:blip r:embed="rId2"/>
          <a:srcRect l="31718" r="9270"/>
          <a:stretch>
            <a:fillRect/>
          </a:stretch>
        </p:blipFill>
        <p:spPr>
          <a:xfrm>
            <a:off x="12502055" y="-38100"/>
            <a:ext cx="11904019" cy="1376681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© 2018 Tethr. Proprietary and confidential"/>
          <p:cNvSpPr txBox="1"/>
          <p:nvPr/>
        </p:nvSpPr>
        <p:spPr>
          <a:xfrm>
            <a:off x="869057" y="12621816"/>
            <a:ext cx="879177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© 20</a:t>
            </a:r>
            <a:r>
              <a:rPr lang="en-US" dirty="0"/>
              <a:t>22 GD – Confidential, to be used for recruitment purposes only</a:t>
            </a:r>
            <a:r>
              <a:rPr dirty="0"/>
              <a:t>.</a:t>
            </a:r>
          </a:p>
        </p:txBody>
      </p:sp>
      <p:sp>
        <p:nvSpPr>
          <p:cNvPr id="202" name="Comcast: Transforming your contact center into an insights center"/>
          <p:cNvSpPr txBox="1"/>
          <p:nvPr/>
        </p:nvSpPr>
        <p:spPr>
          <a:xfrm>
            <a:off x="869057" y="5237043"/>
            <a:ext cx="11632997" cy="32419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72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dirty="0"/>
              <a:t>Company X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72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6600" dirty="0"/>
              <a:t>Performance and Satisfaction Survey Analysis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Drivers of Recontact: Effort"/>
          <p:cNvSpPr txBox="1"/>
          <p:nvPr/>
        </p:nvSpPr>
        <p:spPr>
          <a:xfrm>
            <a:off x="1143136" y="986715"/>
            <a:ext cx="2225012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Event Drivers (High vs Low Seasons)</a:t>
            </a:r>
            <a:endParaRPr dirty="0"/>
          </a:p>
        </p:txBody>
      </p:sp>
      <p:sp>
        <p:nvSpPr>
          <p:cNvPr id="258" name="Relative Probability Increase of Recontact…"/>
          <p:cNvSpPr txBox="1"/>
          <p:nvPr/>
        </p:nvSpPr>
        <p:spPr>
          <a:xfrm>
            <a:off x="899296" y="2106743"/>
            <a:ext cx="13754576" cy="676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en-US" sz="3200" dirty="0"/>
          </a:p>
        </p:txBody>
      </p:sp>
      <p:sp>
        <p:nvSpPr>
          <p:cNvPr id="8" name="Relative Probability Increase of Recontact…">
            <a:extLst>
              <a:ext uri="{FF2B5EF4-FFF2-40B4-BE49-F238E27FC236}">
                <a16:creationId xmlns:a16="http://schemas.microsoft.com/office/drawing/2014/main" id="{3C3CBF03-8F7F-43F5-9109-F541B4A8BEC5}"/>
              </a:ext>
            </a:extLst>
          </p:cNvPr>
          <p:cNvSpPr txBox="1"/>
          <p:nvPr/>
        </p:nvSpPr>
        <p:spPr>
          <a:xfrm>
            <a:off x="3000113" y="12740205"/>
            <a:ext cx="13754576" cy="353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285750" indent="-285750" algn="l" defTabSz="12700">
              <a:lnSpc>
                <a:spcPct val="130000"/>
              </a:lnSpc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1400" dirty="0"/>
              <a:t>Only significant results (p &lt; .05) are shown.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B9D69-26CC-45E3-B36A-70CDEC82B3EA}"/>
              </a:ext>
            </a:extLst>
          </p:cNvPr>
          <p:cNvSpPr txBox="1"/>
          <p:nvPr/>
        </p:nvSpPr>
        <p:spPr>
          <a:xfrm>
            <a:off x="-135380" y="3496149"/>
            <a:ext cx="7119912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High Season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57747-FFC4-426B-BB30-0605C6962C64}"/>
              </a:ext>
            </a:extLst>
          </p:cNvPr>
          <p:cNvSpPr txBox="1"/>
          <p:nvPr/>
        </p:nvSpPr>
        <p:spPr>
          <a:xfrm>
            <a:off x="8228184" y="3496149"/>
            <a:ext cx="7119912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</a:rPr>
              <a:t>Low Season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05816F9-120A-406E-904A-3C9B5B6055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575873"/>
              </p:ext>
            </p:extLst>
          </p:nvPr>
        </p:nvGraphicFramePr>
        <p:xfrm>
          <a:off x="8869950" y="4697223"/>
          <a:ext cx="7119911" cy="4535435"/>
        </p:xfrm>
        <a:graphic>
          <a:graphicData uri="http://schemas.openxmlformats.org/drawingml/2006/table">
            <a:tbl>
              <a:tblPr/>
              <a:tblGrid>
                <a:gridCol w="5841370">
                  <a:extLst>
                    <a:ext uri="{9D8B030D-6E8A-4147-A177-3AD203B41FA5}">
                      <a16:colId xmlns:a16="http://schemas.microsoft.com/office/drawing/2014/main" val="3932489998"/>
                    </a:ext>
                  </a:extLst>
                </a:gridCol>
                <a:gridCol w="1278541">
                  <a:extLst>
                    <a:ext uri="{9D8B030D-6E8A-4147-A177-3AD203B41FA5}">
                      <a16:colId xmlns:a16="http://schemas.microsoft.com/office/drawing/2014/main" val="1723252284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Term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Delta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655199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Promoter Signal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11.1%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80608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A: Proactive Guidance - Education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8.9%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047966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marL="0" marR="0" lvl="0" indent="0" algn="l" defTabSz="8255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A: Expectations Setting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5.9%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9274224"/>
                  </a:ext>
                </a:extLst>
              </a:tr>
              <a:tr h="32538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831825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A: Acknowledgement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127610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Company Communications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-4.8%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735979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A: Powerless to Help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-5.3%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471940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Price Concern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-6.2%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738146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Churn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-8.5%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50767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Repeat Contact - General/Other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-13.6%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080993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Frustration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-16.8%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700419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Confusion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-22.5%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99837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Can't Understand You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-32.5%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606240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Detractor Signal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-54.5%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58615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Missed Expectation - No Call Back/Follow Up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-56.1%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302964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AC713A9-D583-49FB-AED5-D34656800C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1826167"/>
              </p:ext>
            </p:extLst>
          </p:nvPr>
        </p:nvGraphicFramePr>
        <p:xfrm>
          <a:off x="1020675" y="4697223"/>
          <a:ext cx="6626297" cy="5332730"/>
        </p:xfrm>
        <a:graphic>
          <a:graphicData uri="http://schemas.openxmlformats.org/drawingml/2006/table">
            <a:tbl>
              <a:tblPr/>
              <a:tblGrid>
                <a:gridCol w="5482188">
                  <a:extLst>
                    <a:ext uri="{9D8B030D-6E8A-4147-A177-3AD203B41FA5}">
                      <a16:colId xmlns:a16="http://schemas.microsoft.com/office/drawing/2014/main" val="1065516386"/>
                    </a:ext>
                  </a:extLst>
                </a:gridCol>
                <a:gridCol w="1144109">
                  <a:extLst>
                    <a:ext uri="{9D8B030D-6E8A-4147-A177-3AD203B41FA5}">
                      <a16:colId xmlns:a16="http://schemas.microsoft.com/office/drawing/2014/main" val="2177115094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Term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Delta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289992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Promoter Signal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11.0%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502962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A: Proactive Guidance - Education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6.8%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37724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A: Expectations Setting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4.0%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24386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071434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A: Acknowledgement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-3.0%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157248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Decision Uncertainty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-3.1%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5897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Company Communications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-4.6%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961454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Price Concern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-6.4%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001365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Repeat Contact - General/Other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-8.0%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74466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Chronic Effort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-8.2%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086249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A: Powerless to Help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-8.7%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46507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Churn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-10.3%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335316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Confusion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-17.0%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222212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Frustration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-24.2%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20514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Misdiagnosis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-25.2%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24174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Can't Understand You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-34.3%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283232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Detractor Signal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-38.1%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51316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Missed Expectation - No Call Back/Follow Up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-38.7%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653420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2FB28E2-52AE-4711-BB2B-2B572D809618}"/>
              </a:ext>
            </a:extLst>
          </p:cNvPr>
          <p:cNvSpPr txBox="1"/>
          <p:nvPr/>
        </p:nvSpPr>
        <p:spPr>
          <a:xfrm>
            <a:off x="16848698" y="3496149"/>
            <a:ext cx="6769005" cy="533479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Summary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There is no significant difference between the high and low seasons 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Recommend running statistical tests to determine if there is a statistical difference between sets, to be certain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Recommend using analysis on the previous slide (full date range) for category drivers.</a:t>
            </a:r>
          </a:p>
        </p:txBody>
      </p:sp>
    </p:spTree>
    <p:extLst>
      <p:ext uri="{BB962C8B-B14F-4D97-AF65-F5344CB8AC3E}">
        <p14:creationId xmlns:p14="http://schemas.microsoft.com/office/powerpoint/2010/main" val="285396394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Drivers of Recontact: Effort"/>
          <p:cNvSpPr txBox="1"/>
          <p:nvPr/>
        </p:nvSpPr>
        <p:spPr>
          <a:xfrm>
            <a:off x="1143136" y="986715"/>
            <a:ext cx="2225012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Conclusions</a:t>
            </a:r>
            <a:endParaRPr dirty="0"/>
          </a:p>
        </p:txBody>
      </p:sp>
      <p:sp>
        <p:nvSpPr>
          <p:cNvPr id="258" name="Relative Probability Increase of Recontact…"/>
          <p:cNvSpPr txBox="1"/>
          <p:nvPr/>
        </p:nvSpPr>
        <p:spPr>
          <a:xfrm>
            <a:off x="899296" y="2106743"/>
            <a:ext cx="13754576" cy="676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en-US" sz="3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150178-460D-406B-888C-AF2F446B433A}"/>
              </a:ext>
            </a:extLst>
          </p:cNvPr>
          <p:cNvSpPr txBox="1"/>
          <p:nvPr/>
        </p:nvSpPr>
        <p:spPr>
          <a:xfrm>
            <a:off x="1143136" y="2444816"/>
            <a:ext cx="18400428" cy="10248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tx2"/>
                </a:solidFill>
                <a:latin typeface="Roboto"/>
                <a:ea typeface="+mn-ea"/>
                <a:cs typeface="+mn-cs"/>
              </a:rPr>
              <a:t>Implement coaching programs to influence agent behaviors resulting in positive and negative PSS</a:t>
            </a:r>
          </a:p>
          <a:p>
            <a:pPr marL="800100" lvl="1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bg1"/>
                </a:solidFill>
                <a:latin typeface="Roboto"/>
                <a:ea typeface="+mn-ea"/>
                <a:cs typeface="+mn-cs"/>
              </a:rPr>
              <a:t>DO: Proactive Guidance, Advocacy, Expectation Setting</a:t>
            </a:r>
          </a:p>
          <a:p>
            <a:pPr marL="800100" lvl="1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bg1"/>
                </a:solidFill>
                <a:latin typeface="Roboto"/>
                <a:ea typeface="+mn-ea"/>
                <a:cs typeface="+mn-cs"/>
              </a:rPr>
              <a:t>AVOID: Powerless to help, Confusion, Acknowledgement, Redirect/Transfer, Probing Questions*</a:t>
            </a:r>
          </a:p>
          <a:p>
            <a:pPr marL="457200" lvl="1" algn="l" defTabSz="914400" hangingPunct="1">
              <a:spcBef>
                <a:spcPts val="1200"/>
              </a:spcBef>
            </a:pPr>
            <a:r>
              <a:rPr lang="en-US" sz="3200" kern="1200" dirty="0">
                <a:solidFill>
                  <a:schemeClr val="bg1"/>
                </a:solidFill>
                <a:latin typeface="Roboto"/>
                <a:ea typeface="+mn-ea"/>
                <a:cs typeface="+mn-cs"/>
              </a:rPr>
              <a:t> </a:t>
            </a:r>
          </a:p>
          <a:p>
            <a:pPr marL="342900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tx2"/>
                </a:solidFill>
                <a:latin typeface="Roboto"/>
                <a:ea typeface="+mn-ea"/>
                <a:cs typeface="+mn-cs"/>
              </a:rPr>
              <a:t>Prove early detection of bottom CSAT predictors via TEI/AIS and develop mitigation tactics</a:t>
            </a:r>
          </a:p>
          <a:p>
            <a:pPr marL="800100" lvl="1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bg1"/>
                </a:solidFill>
                <a:latin typeface="Roboto"/>
                <a:ea typeface="+mn-ea"/>
                <a:cs typeface="+mn-cs"/>
              </a:rPr>
              <a:t>Significant correlation between TEI, AIS and CSAT scores is shown.</a:t>
            </a:r>
          </a:p>
          <a:p>
            <a:pPr marL="800100" lvl="1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bg1"/>
                </a:solidFill>
                <a:latin typeface="Roboto"/>
                <a:ea typeface="+mn-ea"/>
                <a:cs typeface="+mn-cs"/>
              </a:rPr>
              <a:t>More specifically, low TEI is a great indicator of for low customer satisfaction</a:t>
            </a:r>
          </a:p>
          <a:p>
            <a:pPr marL="457200" lvl="1" algn="l" defTabSz="914400" hangingPunct="1">
              <a:spcBef>
                <a:spcPts val="1200"/>
              </a:spcBef>
            </a:pPr>
            <a:endParaRPr lang="en-US" sz="3200" kern="1200" dirty="0">
              <a:solidFill>
                <a:schemeClr val="bg1"/>
              </a:solidFill>
              <a:latin typeface="Roboto"/>
              <a:ea typeface="+mn-ea"/>
              <a:cs typeface="+mn-cs"/>
            </a:endParaRPr>
          </a:p>
          <a:p>
            <a:pPr marL="342900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tx2"/>
                </a:solidFill>
                <a:latin typeface="Roboto"/>
                <a:ea typeface="+mn-ea"/>
                <a:cs typeface="+mn-cs"/>
              </a:rPr>
              <a:t>Determine if our Formula Won feelings align w/ Tethr's TEI/AIS</a:t>
            </a:r>
          </a:p>
          <a:p>
            <a:pPr marL="800100" lvl="1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i="1" kern="1200" dirty="0">
                <a:solidFill>
                  <a:schemeClr val="bg1"/>
                </a:solidFill>
                <a:latin typeface="Roboto"/>
                <a:ea typeface="+mn-ea"/>
                <a:cs typeface="+mn-cs"/>
              </a:rPr>
              <a:t>Worry-free</a:t>
            </a:r>
            <a:r>
              <a:rPr lang="en-US" sz="3200" kern="1200" dirty="0">
                <a:solidFill>
                  <a:schemeClr val="bg1"/>
                </a:solidFill>
                <a:latin typeface="Roboto"/>
                <a:ea typeface="+mn-ea"/>
                <a:cs typeface="+mn-cs"/>
              </a:rPr>
              <a:t> is significantly correlated to a high TEI and AIS scores. </a:t>
            </a:r>
          </a:p>
          <a:p>
            <a:pPr marL="800100" lvl="1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bg1"/>
                </a:solidFill>
                <a:latin typeface="Roboto"/>
                <a:ea typeface="+mn-ea"/>
                <a:cs typeface="+mn-cs"/>
              </a:rPr>
              <a:t>Results show show a positive correlation between the other 2 Formula Won (Supported and Assured) and TEI/AIS. However, more data is needed to confirm the results.</a:t>
            </a:r>
          </a:p>
          <a:p>
            <a:pPr marL="800100" lvl="1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endParaRPr lang="en-US" sz="3200" kern="1200" dirty="0">
              <a:solidFill>
                <a:schemeClr val="bg1"/>
              </a:solidFill>
              <a:latin typeface="Roboto"/>
              <a:ea typeface="+mn-ea"/>
              <a:cs typeface="+mn-cs"/>
            </a:endParaRPr>
          </a:p>
          <a:p>
            <a:pPr marL="342900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tx2"/>
                </a:solidFill>
                <a:latin typeface="Roboto"/>
                <a:ea typeface="+mn-ea"/>
                <a:cs typeface="+mn-cs"/>
              </a:rPr>
              <a:t>Develop agent "behavioral to-do's" for upcoming winter high season</a:t>
            </a:r>
          </a:p>
          <a:p>
            <a:pPr marL="800100" lvl="1" indent="-342900" algn="l" defTabSz="914400" hangingPunct="1">
              <a:spcBef>
                <a:spcPts val="1200"/>
              </a:spcBef>
              <a:buFont typeface="+mj-lt"/>
              <a:buAutoNum type="arabicPeriod"/>
            </a:pPr>
            <a:r>
              <a:rPr lang="en-US" sz="3200" kern="1200" dirty="0">
                <a:solidFill>
                  <a:schemeClr val="bg1"/>
                </a:solidFill>
                <a:latin typeface="Roboto"/>
                <a:ea typeface="+mn-ea"/>
                <a:cs typeface="+mn-cs"/>
              </a:rPr>
              <a:t>Drivers of winter high season appear to be the same as overall drivers. Use the same criteria year-round.</a:t>
            </a:r>
            <a:endParaRPr lang="en-US" sz="1800" kern="1200" dirty="0">
              <a:solidFill>
                <a:prstClr val="black"/>
              </a:solidFill>
              <a:latin typeface="Roboto"/>
              <a:ea typeface="+mn-ea"/>
              <a:cs typeface="+mn-cs"/>
            </a:endParaRPr>
          </a:p>
          <a:p>
            <a:pPr marL="800100" lvl="1" indent="-342900" algn="l" defTabSz="914400" hangingPunct="1">
              <a:buFont typeface="+mj-lt"/>
              <a:buAutoNum type="arabicPeriod"/>
            </a:pPr>
            <a:endParaRPr lang="en-US" sz="18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738254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"/>
          <p:cNvSpPr/>
          <p:nvPr/>
        </p:nvSpPr>
        <p:spPr>
          <a:xfrm>
            <a:off x="0" y="6724242"/>
            <a:ext cx="24398679" cy="6996140"/>
          </a:xfrm>
          <a:prstGeom prst="rect">
            <a:avLst/>
          </a:prstGeom>
          <a:solidFill>
            <a:srgbClr val="E5E8F3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457200" indent="-457200">
              <a:buFont typeface="Arial" panose="020B0604020202020204" pitchFamily="34" charset="0"/>
              <a:buChar char="•"/>
              <a:defRPr sz="3200">
                <a:solidFill>
                  <a:srgbClr val="22292C"/>
                </a:solidFill>
              </a:defRPr>
            </a:pPr>
            <a:endParaRPr dirty="0"/>
          </a:p>
        </p:txBody>
      </p:sp>
      <p:sp>
        <p:nvSpPr>
          <p:cNvPr id="217" name="Tethr only had access to 50% of call volume…"/>
          <p:cNvSpPr txBox="1"/>
          <p:nvPr/>
        </p:nvSpPr>
        <p:spPr>
          <a:xfrm>
            <a:off x="8067759" y="9411037"/>
            <a:ext cx="12550749" cy="639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320842" indent="-320842" algn="l" defTabSz="12700">
              <a:lnSpc>
                <a:spcPct val="120000"/>
              </a:lnSpc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200">
                <a:solidFill>
                  <a:srgbClr val="363D4B"/>
                </a:solidFill>
                <a:latin typeface="Roboto"/>
                <a:ea typeface="Roboto"/>
                <a:cs typeface="Roboto"/>
                <a:sym typeface="Roboto"/>
              </a:defRPr>
            </a:pPr>
            <a:endParaRPr dirty="0"/>
          </a:p>
        </p:txBody>
      </p:sp>
      <p:sp>
        <p:nvSpPr>
          <p:cNvPr id="218" name="Methodology Notes"/>
          <p:cNvSpPr txBox="1"/>
          <p:nvPr/>
        </p:nvSpPr>
        <p:spPr>
          <a:xfrm>
            <a:off x="1020248" y="6724242"/>
            <a:ext cx="12040948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300">
                <a:solidFill>
                  <a:srgbClr val="3D7ACC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rPr lang="en-US" sz="5400" dirty="0"/>
              <a:t>Supporting Analyses</a:t>
            </a:r>
            <a:endParaRPr sz="5400" dirty="0"/>
          </a:p>
        </p:txBody>
      </p:sp>
      <p:sp>
        <p:nvSpPr>
          <p:cNvPr id="219" name="Study Parameters"/>
          <p:cNvSpPr txBox="1"/>
          <p:nvPr/>
        </p:nvSpPr>
        <p:spPr>
          <a:xfrm>
            <a:off x="1020249" y="971761"/>
            <a:ext cx="10923302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7200">
                <a:solidFill>
                  <a:srgbClr val="363D4B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sz="5400" dirty="0"/>
              <a:t>Overview</a:t>
            </a:r>
            <a:endParaRPr sz="5400" dirty="0"/>
          </a:p>
        </p:txBody>
      </p:sp>
      <p:sp>
        <p:nvSpPr>
          <p:cNvPr id="220" name="Identify all recontact interactions. In particular, interactions with at least two calls from the same customer within 1 day and 7 day intervals.…"/>
          <p:cNvSpPr txBox="1"/>
          <p:nvPr/>
        </p:nvSpPr>
        <p:spPr>
          <a:xfrm>
            <a:off x="1020249" y="2935235"/>
            <a:ext cx="22053111" cy="3166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1" spcCol="1096989"/>
          <a:lstStyle/>
          <a:p>
            <a:pPr marL="423333" indent="-423333" algn="l" defTabSz="12700">
              <a:lnSpc>
                <a:spcPct val="170000"/>
              </a:lnSpc>
              <a:buClr>
                <a:srgbClr val="3D7ACC"/>
              </a:buClr>
              <a:buSzPct val="101000"/>
              <a:buFontTx/>
              <a:buChar char="‣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>
                <a:solidFill>
                  <a:srgbClr val="777A7C"/>
                </a:solidFill>
                <a:latin typeface="Roboto"/>
                <a:ea typeface="Roboto"/>
                <a:cs typeface="Roboto"/>
                <a:sym typeface="Roboto"/>
              </a:defRPr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D46C7F-467F-4B05-93AD-E2E11F9EB631}"/>
              </a:ext>
            </a:extLst>
          </p:cNvPr>
          <p:cNvSpPr txBox="1"/>
          <p:nvPr/>
        </p:nvSpPr>
        <p:spPr>
          <a:xfrm>
            <a:off x="1020249" y="1845593"/>
            <a:ext cx="21686655" cy="25648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Goals:</a:t>
            </a:r>
          </a:p>
          <a:p>
            <a:pPr marL="514350" marR="0" indent="-5143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3200" dirty="0">
                <a:latin typeface="Roboto"/>
              </a:rPr>
              <a:t>Discover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Roboto"/>
              </a:rPr>
              <a:t> agent behaviors that result in positive and negative PSS </a:t>
            </a:r>
            <a:r>
              <a:rPr lang="en-US" sz="3200" dirty="0">
                <a:latin typeface="Roboto"/>
              </a:rPr>
              <a:t>Surveys</a:t>
            </a:r>
            <a:endParaRPr lang="en-US" sz="3200" b="0" i="0" u="none" strike="noStrike" dirty="0">
              <a:solidFill>
                <a:srgbClr val="000000"/>
              </a:solidFill>
              <a:effectLst/>
              <a:latin typeface="Roboto"/>
            </a:endParaRPr>
          </a:p>
          <a:p>
            <a:pPr marL="514350" marR="0" indent="-5143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Prove early detection of bottom drivers via </a:t>
            </a:r>
            <a:r>
              <a:rPr lang="en-US" sz="3200" dirty="0">
                <a:latin typeface="Roboto"/>
              </a:rPr>
              <a:t>Effort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/AIS and develop mitigation tactics</a:t>
            </a:r>
          </a:p>
          <a:p>
            <a:pPr marL="514350" indent="-514350" algn="l">
              <a:buFont typeface="+mj-lt"/>
              <a:buAutoNum type="arabicPeriod"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Determine if our current Formula Won feelings align w/ 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Tethr’s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 </a:t>
            </a:r>
            <a:r>
              <a:rPr lang="en-US" sz="3200" dirty="0">
                <a:latin typeface="Roboto"/>
              </a:rPr>
              <a:t>Effort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/AIS</a:t>
            </a:r>
            <a:endParaRPr lang="en-US" sz="3200" dirty="0">
              <a:latin typeface="Roboto"/>
            </a:endParaRPr>
          </a:p>
          <a:p>
            <a:pPr marL="514350" indent="-514350" algn="l">
              <a:buFont typeface="+mj-lt"/>
              <a:buAutoNum type="arabicPeriod"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Develop agent “behavioral to-do’s” for upcoming winter high season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DA383D-A642-4221-BD5A-3B88E07B8B2C}"/>
              </a:ext>
            </a:extLst>
          </p:cNvPr>
          <p:cNvSpPr txBox="1"/>
          <p:nvPr/>
        </p:nvSpPr>
        <p:spPr>
          <a:xfrm>
            <a:off x="1020248" y="4766281"/>
            <a:ext cx="21686655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Roboto"/>
              </a:rPr>
              <a:t>Parameters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:</a:t>
            </a:r>
          </a:p>
          <a:p>
            <a:pPr marL="514350" marR="0" indent="-5143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dirty="0">
                <a:latin typeface="Roboto"/>
              </a:rPr>
              <a:t>28,245 PSS surveys provided</a:t>
            </a:r>
          </a:p>
          <a:p>
            <a:pPr marL="514350" marR="0" indent="-5143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5,645 interaction matches in the </a:t>
            </a:r>
            <a:r>
              <a:rPr kumimoji="0" lang="en-US" sz="3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Tethr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Roboto"/>
                <a:sym typeface="Helvetica Neue Medium"/>
              </a:rPr>
              <a:t> Platform</a:t>
            </a:r>
          </a:p>
          <a:p>
            <a:pPr marL="514350" marR="0" indent="-51435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Roboto"/>
              <a:sym typeface="Helvetica Neue Medium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34C95F4-81D2-439B-8B6B-7336920A8F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800309"/>
              </p:ext>
            </p:extLst>
          </p:nvPr>
        </p:nvGraphicFramePr>
        <p:xfrm>
          <a:off x="6038097" y="7932441"/>
          <a:ext cx="14046197" cy="5240256"/>
        </p:xfrm>
        <a:graphic>
          <a:graphicData uri="http://schemas.openxmlformats.org/drawingml/2006/table">
            <a:tbl>
              <a:tblPr/>
              <a:tblGrid>
                <a:gridCol w="1290898">
                  <a:extLst>
                    <a:ext uri="{9D8B030D-6E8A-4147-A177-3AD203B41FA5}">
                      <a16:colId xmlns:a16="http://schemas.microsoft.com/office/drawing/2014/main" val="2050839696"/>
                    </a:ext>
                  </a:extLst>
                </a:gridCol>
                <a:gridCol w="4639125">
                  <a:extLst>
                    <a:ext uri="{9D8B030D-6E8A-4147-A177-3AD203B41FA5}">
                      <a16:colId xmlns:a16="http://schemas.microsoft.com/office/drawing/2014/main" val="2053941302"/>
                    </a:ext>
                  </a:extLst>
                </a:gridCol>
                <a:gridCol w="2985961">
                  <a:extLst>
                    <a:ext uri="{9D8B030D-6E8A-4147-A177-3AD203B41FA5}">
                      <a16:colId xmlns:a16="http://schemas.microsoft.com/office/drawing/2014/main" val="3001267573"/>
                    </a:ext>
                  </a:extLst>
                </a:gridCol>
                <a:gridCol w="2640625">
                  <a:extLst>
                    <a:ext uri="{9D8B030D-6E8A-4147-A177-3AD203B41FA5}">
                      <a16:colId xmlns:a16="http://schemas.microsoft.com/office/drawing/2014/main" val="2302351059"/>
                    </a:ext>
                  </a:extLst>
                </a:gridCol>
                <a:gridCol w="2489588">
                  <a:extLst>
                    <a:ext uri="{9D8B030D-6E8A-4147-A177-3AD203B41FA5}">
                      <a16:colId xmlns:a16="http://schemas.microsoft.com/office/drawing/2014/main" val="1880732171"/>
                    </a:ext>
                  </a:extLst>
                </a:gridCol>
              </a:tblGrid>
              <a:tr h="5294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Item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Analysis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Features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Data Used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Sample Size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83441"/>
                  </a:ext>
                </a:extLst>
              </a:tr>
              <a:tr h="5294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Drivers of Overall Satisfaction 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Caller Need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Survey Only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27,138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7856939"/>
                  </a:ext>
                </a:extLst>
              </a:tr>
              <a:tr h="5294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Drivers of Overall Satisfaction 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Feelings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Survey Only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27,138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2870778"/>
                  </a:ext>
                </a:extLst>
              </a:tr>
              <a:tr h="5294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Drivers of Overall Satisfaction 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TEI Score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Survey+Tethr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5,410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9307255"/>
                  </a:ext>
                </a:extLst>
              </a:tr>
              <a:tr h="5294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Drivers of Overall Satisfaction 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AIS Score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Survey+Tethr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5,410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8536597"/>
                  </a:ext>
                </a:extLst>
              </a:tr>
              <a:tr h="5294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Drivers of Overall Satisfaction 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AQM Score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Survey+Tethr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5,410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7968578"/>
                  </a:ext>
                </a:extLst>
              </a:tr>
              <a:tr h="5294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Drivers of TEI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Feelings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Survey+Tethr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2,799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4815874"/>
                  </a:ext>
                </a:extLst>
              </a:tr>
              <a:tr h="5294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Drivers of AIS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Feelings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Survey+Tethr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2,586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926484"/>
                  </a:ext>
                </a:extLst>
              </a:tr>
              <a:tr h="5294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Side-By-Side CSAT, TEI, AIS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Events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Survey+Tethr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Various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8868837"/>
                  </a:ext>
                </a:extLst>
              </a:tr>
              <a:tr h="47544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255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Side-By-Side TEI, hi &amp; lo seasons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Interaction Events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Survey+Tethr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Various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865702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Drivers of Recontact: Effort"/>
          <p:cNvSpPr txBox="1"/>
          <p:nvPr/>
        </p:nvSpPr>
        <p:spPr>
          <a:xfrm>
            <a:off x="899296" y="968935"/>
            <a:ext cx="2225012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Top/Bottom Caller Need Drivers</a:t>
            </a:r>
          </a:p>
        </p:txBody>
      </p:sp>
      <p:sp>
        <p:nvSpPr>
          <p:cNvPr id="258" name="Relative Probability Increase of Recontact…"/>
          <p:cNvSpPr txBox="1"/>
          <p:nvPr/>
        </p:nvSpPr>
        <p:spPr>
          <a:xfrm>
            <a:off x="899296" y="2106743"/>
            <a:ext cx="13754576" cy="131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Outcome: Probability of a high (4 or 5) CSAT score</a:t>
            </a:r>
          </a:p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Features: “Caller Need” groups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ADFC25F-9167-4ADA-A663-79A42FA94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661495"/>
              </p:ext>
            </p:extLst>
          </p:nvPr>
        </p:nvGraphicFramePr>
        <p:xfrm>
          <a:off x="5209607" y="3662555"/>
          <a:ext cx="13259696" cy="5214097"/>
        </p:xfrm>
        <a:graphic>
          <a:graphicData uri="http://schemas.openxmlformats.org/drawingml/2006/table">
            <a:tbl>
              <a:tblPr>
                <a:tableStyleId>{2708684C-4D16-4618-839F-0558EEFCDFE6}</a:tableStyleId>
              </a:tblPr>
              <a:tblGrid>
                <a:gridCol w="4333234">
                  <a:extLst>
                    <a:ext uri="{9D8B030D-6E8A-4147-A177-3AD203B41FA5}">
                      <a16:colId xmlns:a16="http://schemas.microsoft.com/office/drawing/2014/main" val="1564267602"/>
                    </a:ext>
                  </a:extLst>
                </a:gridCol>
                <a:gridCol w="3061690">
                  <a:extLst>
                    <a:ext uri="{9D8B030D-6E8A-4147-A177-3AD203B41FA5}">
                      <a16:colId xmlns:a16="http://schemas.microsoft.com/office/drawing/2014/main" val="474578076"/>
                    </a:ext>
                  </a:extLst>
                </a:gridCol>
                <a:gridCol w="2831508">
                  <a:extLst>
                    <a:ext uri="{9D8B030D-6E8A-4147-A177-3AD203B41FA5}">
                      <a16:colId xmlns:a16="http://schemas.microsoft.com/office/drawing/2014/main" val="1374262424"/>
                    </a:ext>
                  </a:extLst>
                </a:gridCol>
                <a:gridCol w="3033264">
                  <a:extLst>
                    <a:ext uri="{9D8B030D-6E8A-4147-A177-3AD203B41FA5}">
                      <a16:colId xmlns:a16="http://schemas.microsoft.com/office/drawing/2014/main" val="4140610623"/>
                    </a:ext>
                  </a:extLst>
                </a:gridCol>
              </a:tblGrid>
              <a:tr h="7448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sng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Group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sng" strike="noStrike" dirty="0">
                          <a:solidFill>
                            <a:schemeClr val="bg1"/>
                          </a:solidFill>
                          <a:effectLst/>
                        </a:rPr>
                        <a:t>Count</a:t>
                      </a:r>
                      <a:endParaRPr lang="en-US" sz="2000" b="0" i="0" u="sng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sng" strike="noStrike" dirty="0">
                          <a:solidFill>
                            <a:schemeClr val="bg1"/>
                          </a:solidFill>
                          <a:effectLst/>
                        </a:rPr>
                        <a:t>P Value</a:t>
                      </a:r>
                      <a:endParaRPr lang="en-US" sz="2000" b="0" i="0" u="sng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sng" strike="noStrike" dirty="0">
                          <a:solidFill>
                            <a:schemeClr val="bg1"/>
                          </a:solidFill>
                          <a:effectLst/>
                        </a:rPr>
                        <a:t>Probability</a:t>
                      </a:r>
                      <a:endParaRPr lang="en-US" sz="2000" b="0" i="0" u="sng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68447436"/>
                  </a:ext>
                </a:extLst>
              </a:tr>
              <a:tr h="7448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Retention</a:t>
                      </a:r>
                      <a:endParaRPr lang="en-US" sz="2000" b="0" i="0" u="none" strike="noStrike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11302</a:t>
                      </a:r>
                      <a:endParaRPr lang="en-US" sz="2000" b="0" i="0" u="none" strike="noStrike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0.016</a:t>
                      </a:r>
                      <a:endParaRPr lang="en-US" sz="2000" b="0" i="0" u="none" strike="noStrike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82.4%</a:t>
                      </a:r>
                      <a:endParaRPr lang="en-US" sz="2000" b="0" i="0" u="none" strike="noStrike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42040853"/>
                  </a:ext>
                </a:extLst>
              </a:tr>
              <a:tr h="7448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Service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16204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0.870*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77.8%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17718915"/>
                  </a:ext>
                </a:extLst>
              </a:tr>
              <a:tr h="7448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Baseline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tx2"/>
                          </a:solidFill>
                          <a:effectLst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tx2"/>
                          </a:solidFill>
                          <a:effectLst/>
                        </a:rPr>
                        <a:t>77.4%</a:t>
                      </a:r>
                      <a:endParaRPr lang="en-US" sz="2000" b="0" i="0" u="none" strike="noStrike" dirty="0">
                        <a:solidFill>
                          <a:schemeClr val="tx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29670361"/>
                  </a:ext>
                </a:extLst>
              </a:tr>
              <a:tr h="7448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Acquisition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237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0.492*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74.9%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79548341"/>
                  </a:ext>
                </a:extLst>
              </a:tr>
              <a:tr h="7448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Service Consult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43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0.422*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sngStrike" dirty="0">
                          <a:solidFill>
                            <a:schemeClr val="bg1"/>
                          </a:solidFill>
                          <a:effectLst/>
                        </a:rPr>
                        <a:t>71.4%</a:t>
                      </a:r>
                      <a:endParaRPr lang="en-US" sz="2000" b="0" i="0" u="none" strike="sng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52737897"/>
                  </a:ext>
                </a:extLst>
              </a:tr>
              <a:tr h="74487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Escalations</a:t>
                      </a:r>
                      <a:endParaRPr lang="en-US" sz="2000" b="0" i="0" u="none" strike="noStrike" dirty="0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49</a:t>
                      </a:r>
                      <a:endParaRPr lang="en-US" sz="2000" b="0" i="0" u="none" strike="noStrike" dirty="0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0.000</a:t>
                      </a:r>
                      <a:endParaRPr lang="en-US" sz="2000" b="0" i="0" u="none" strike="noStrike" dirty="0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42.9%</a:t>
                      </a:r>
                      <a:endParaRPr lang="en-US" sz="2000" b="0" i="0" u="none" strike="noStrike" dirty="0">
                        <a:solidFill>
                          <a:schemeClr val="accent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2111707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1DE5BC4-FBF4-48C8-AA75-4CC4E2EE2242}"/>
              </a:ext>
            </a:extLst>
          </p:cNvPr>
          <p:cNvSpPr txBox="1"/>
          <p:nvPr/>
        </p:nvSpPr>
        <p:spPr>
          <a:xfrm>
            <a:off x="5209607" y="9261947"/>
            <a:ext cx="14358553" cy="25648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825500" rtl="0" fontAlgn="auto" latinLnBrk="0" hangingPunct="0">
              <a:spcBef>
                <a:spcPts val="600"/>
              </a:spcBef>
              <a:spcAft>
                <a:spcPts val="600"/>
              </a:spcAft>
              <a:buClrTx/>
              <a:buSzTx/>
              <a:tabLst/>
            </a:pPr>
            <a:r>
              <a:rPr lang="en-US" dirty="0">
                <a:solidFill>
                  <a:schemeClr val="bg1"/>
                </a:solidFill>
              </a:rPr>
              <a:t>Summary</a:t>
            </a:r>
          </a:p>
          <a:p>
            <a:pPr marL="457200" marR="0" indent="-457200" algn="l" defTabSz="825500" rtl="0" fontAlgn="auto" latinLnBrk="0" hangingPunct="0"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Retention group is correlated to good scores, recommend further exploration</a:t>
            </a:r>
          </a:p>
          <a:p>
            <a:pPr marL="457200" marR="0" indent="-457200" algn="l" defTabSz="825500" rtl="0" fontAlgn="auto" latinLnBrk="0" hangingPunct="0"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Escalations group is strongly correlated to a bad CSAT score</a:t>
            </a:r>
          </a:p>
          <a:p>
            <a:pPr marL="457200" marR="0" indent="-457200" algn="l" defTabSz="825500" rtl="0" fontAlgn="auto" latinLnBrk="0" hangingPunct="0"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Not enough information to conclude that other groups are correlated to CSAT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87030B-023F-4534-95CD-FEBC6F89F7BD}"/>
              </a:ext>
            </a:extLst>
          </p:cNvPr>
          <p:cNvSpPr txBox="1"/>
          <p:nvPr/>
        </p:nvSpPr>
        <p:spPr>
          <a:xfrm>
            <a:off x="5351228" y="12523105"/>
            <a:ext cx="12936772" cy="2718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20000"/>
                    <a:lumOff val="80000"/>
                  </a:schemeClr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* Not statistically significant (failed to reject the null hypothesis) </a:t>
            </a:r>
          </a:p>
        </p:txBody>
      </p:sp>
    </p:spTree>
    <p:extLst>
      <p:ext uri="{BB962C8B-B14F-4D97-AF65-F5344CB8AC3E}">
        <p14:creationId xmlns:p14="http://schemas.microsoft.com/office/powerpoint/2010/main" val="201633699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Drivers of Recontact: Effort"/>
          <p:cNvSpPr txBox="1"/>
          <p:nvPr/>
        </p:nvSpPr>
        <p:spPr>
          <a:xfrm>
            <a:off x="899296" y="968935"/>
            <a:ext cx="2225012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Top/Bottom Customer Feeling Drivers</a:t>
            </a:r>
            <a:endParaRPr dirty="0"/>
          </a:p>
        </p:txBody>
      </p:sp>
      <p:sp>
        <p:nvSpPr>
          <p:cNvPr id="8" name="Relative Probability Increase of Recontact…">
            <a:extLst>
              <a:ext uri="{FF2B5EF4-FFF2-40B4-BE49-F238E27FC236}">
                <a16:creationId xmlns:a16="http://schemas.microsoft.com/office/drawing/2014/main" id="{3C3CBF03-8F7F-43F5-9109-F541B4A8BEC5}"/>
              </a:ext>
            </a:extLst>
          </p:cNvPr>
          <p:cNvSpPr txBox="1"/>
          <p:nvPr/>
        </p:nvSpPr>
        <p:spPr>
          <a:xfrm>
            <a:off x="3000113" y="12740205"/>
            <a:ext cx="13754576" cy="353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285750" indent="-285750" algn="l" defTabSz="12700">
              <a:lnSpc>
                <a:spcPct val="130000"/>
              </a:lnSpc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1400" dirty="0"/>
              <a:t>Only significant results (p &lt; .05) are shown.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211C36F-1FD4-4138-AEA3-E756AD4458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3884249"/>
              </p:ext>
            </p:extLst>
          </p:nvPr>
        </p:nvGraphicFramePr>
        <p:xfrm>
          <a:off x="899296" y="3620303"/>
          <a:ext cx="11751229" cy="85259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Relative Probability Increase of Recontact…">
            <a:extLst>
              <a:ext uri="{FF2B5EF4-FFF2-40B4-BE49-F238E27FC236}">
                <a16:creationId xmlns:a16="http://schemas.microsoft.com/office/drawing/2014/main" id="{8200FB78-0F51-4396-9566-7330EB4F431C}"/>
              </a:ext>
            </a:extLst>
          </p:cNvPr>
          <p:cNvSpPr txBox="1"/>
          <p:nvPr/>
        </p:nvSpPr>
        <p:spPr>
          <a:xfrm>
            <a:off x="899296" y="2106743"/>
            <a:ext cx="13754576" cy="131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Outcome: Probability of a high (4 or 5) CSAT score</a:t>
            </a:r>
          </a:p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Features: Customer feelings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8EC785-703C-43C0-AB3C-3C3F1EB50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0524" y="3620303"/>
            <a:ext cx="1178764" cy="38561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439CE0-5619-4ADD-BA85-65FF0565C028}"/>
              </a:ext>
            </a:extLst>
          </p:cNvPr>
          <p:cNvSpPr txBox="1"/>
          <p:nvPr/>
        </p:nvSpPr>
        <p:spPr>
          <a:xfrm>
            <a:off x="14527031" y="3423065"/>
            <a:ext cx="8245503" cy="80278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825500" rtl="0" fontAlgn="auto" latinLnBrk="0" hangingPunct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</a:pPr>
            <a:r>
              <a:rPr lang="en-US" dirty="0">
                <a:solidFill>
                  <a:schemeClr val="bg1"/>
                </a:solidFill>
              </a:rPr>
              <a:t>Summary</a:t>
            </a:r>
          </a:p>
          <a:p>
            <a:pPr marL="457200" indent="-457200"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 positive feelings show a correlation to good CSAT scores. </a:t>
            </a:r>
          </a:p>
          <a:p>
            <a:pPr marL="457200" indent="-457200"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</a:rPr>
              <a:t>Worry-free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i="1" dirty="0">
                <a:solidFill>
                  <a:schemeClr val="bg1"/>
                </a:solidFill>
              </a:rPr>
              <a:t>Assured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i="1" dirty="0">
                <a:solidFill>
                  <a:schemeClr val="bg1"/>
                </a:solidFill>
              </a:rPr>
              <a:t>Supported</a:t>
            </a:r>
            <a:r>
              <a:rPr lang="en-US" dirty="0">
                <a:solidFill>
                  <a:schemeClr val="bg1"/>
                </a:solidFill>
              </a:rPr>
              <a:t> are 3 of the top 4 outcome drivers, corresponding to “formula won” feelings</a:t>
            </a:r>
          </a:p>
          <a:p>
            <a:pPr marL="457200" indent="-457200"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All negative feelings show a strong correlation to bad CSAT scores. </a:t>
            </a:r>
          </a:p>
          <a:p>
            <a:pPr marL="457200" indent="-457200"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Most neutral feelings show significant correlations to CSAT. Re-evaluation of these as true neutral is recommended.</a:t>
            </a:r>
          </a:p>
          <a:p>
            <a:pPr marL="457200" indent="-457200"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“Neutral” was the only feeling that was not significantly correlated to CSAT. </a:t>
            </a:r>
          </a:p>
        </p:txBody>
      </p:sp>
    </p:spTree>
    <p:extLst>
      <p:ext uri="{BB962C8B-B14F-4D97-AF65-F5344CB8AC3E}">
        <p14:creationId xmlns:p14="http://schemas.microsoft.com/office/powerpoint/2010/main" val="25100375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Drivers of Recontact: Effort"/>
          <p:cNvSpPr txBox="1"/>
          <p:nvPr/>
        </p:nvSpPr>
        <p:spPr>
          <a:xfrm>
            <a:off x="899296" y="968935"/>
            <a:ext cx="2225012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Top/Bottom Effort Drivers </a:t>
            </a:r>
            <a:endParaRPr dirty="0"/>
          </a:p>
        </p:txBody>
      </p:sp>
      <p:sp>
        <p:nvSpPr>
          <p:cNvPr id="258" name="Relative Probability Increase of Recontact…"/>
          <p:cNvSpPr txBox="1"/>
          <p:nvPr/>
        </p:nvSpPr>
        <p:spPr>
          <a:xfrm>
            <a:off x="899296" y="2106743"/>
            <a:ext cx="13754576" cy="676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en-US" sz="3200" dirty="0"/>
          </a:p>
        </p:txBody>
      </p:sp>
      <p:sp>
        <p:nvSpPr>
          <p:cNvPr id="8" name="Relative Probability Increase of Recontact…">
            <a:extLst>
              <a:ext uri="{FF2B5EF4-FFF2-40B4-BE49-F238E27FC236}">
                <a16:creationId xmlns:a16="http://schemas.microsoft.com/office/drawing/2014/main" id="{3C3CBF03-8F7F-43F5-9109-F541B4A8BEC5}"/>
              </a:ext>
            </a:extLst>
          </p:cNvPr>
          <p:cNvSpPr txBox="1"/>
          <p:nvPr/>
        </p:nvSpPr>
        <p:spPr>
          <a:xfrm>
            <a:off x="3000113" y="12740205"/>
            <a:ext cx="13754576" cy="353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285750" indent="-285750" algn="l" defTabSz="12700">
              <a:lnSpc>
                <a:spcPct val="130000"/>
              </a:lnSpc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1400" dirty="0"/>
              <a:t>Only significant results (p &lt; .05) are shown.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211C36F-1FD4-4138-AEA3-E756AD4458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2040285"/>
              </p:ext>
            </p:extLst>
          </p:nvPr>
        </p:nvGraphicFramePr>
        <p:xfrm>
          <a:off x="899296" y="3620303"/>
          <a:ext cx="11452724" cy="7443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9DAEE9-BF43-45CC-AB8E-D7C0C5E2C7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5212995"/>
              </p:ext>
            </p:extLst>
          </p:nvPr>
        </p:nvGraphicFramePr>
        <p:xfrm>
          <a:off x="13493749" y="3620302"/>
          <a:ext cx="8793757" cy="1721356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01194">
                  <a:extLst>
                    <a:ext uri="{9D8B030D-6E8A-4147-A177-3AD203B41FA5}">
                      <a16:colId xmlns:a16="http://schemas.microsoft.com/office/drawing/2014/main" val="3321202015"/>
                    </a:ext>
                  </a:extLst>
                </a:gridCol>
                <a:gridCol w="2138027">
                  <a:extLst>
                    <a:ext uri="{9D8B030D-6E8A-4147-A177-3AD203B41FA5}">
                      <a16:colId xmlns:a16="http://schemas.microsoft.com/office/drawing/2014/main" val="43759031"/>
                    </a:ext>
                  </a:extLst>
                </a:gridCol>
                <a:gridCol w="2872861">
                  <a:extLst>
                    <a:ext uri="{9D8B030D-6E8A-4147-A177-3AD203B41FA5}">
                      <a16:colId xmlns:a16="http://schemas.microsoft.com/office/drawing/2014/main" val="66193559"/>
                    </a:ext>
                  </a:extLst>
                </a:gridCol>
                <a:gridCol w="1681675">
                  <a:extLst>
                    <a:ext uri="{9D8B030D-6E8A-4147-A177-3AD203B41FA5}">
                      <a16:colId xmlns:a16="http://schemas.microsoft.com/office/drawing/2014/main" val="326018905"/>
                    </a:ext>
                  </a:extLst>
                </a:gridCol>
              </a:tblGrid>
              <a:tr h="814538"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Term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 Value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Probability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208417"/>
                  </a:ext>
                </a:extLst>
              </a:tr>
              <a:tr h="453409"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(Intercept)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1.468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81.3%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7569014"/>
                  </a:ext>
                </a:extLst>
              </a:tr>
              <a:tr h="453409"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Difficult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-0.922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63.3%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951353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8E09006-E079-4133-8731-CFED14E63788}"/>
              </a:ext>
            </a:extLst>
          </p:cNvPr>
          <p:cNvSpPr txBox="1"/>
          <p:nvPr/>
        </p:nvSpPr>
        <p:spPr>
          <a:xfrm>
            <a:off x="13374094" y="6900166"/>
            <a:ext cx="8913412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825500" rtl="0" fontAlgn="auto" latinLnBrk="0" hangingPunc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</a:pPr>
            <a:r>
              <a:rPr lang="en-US" dirty="0">
                <a:solidFill>
                  <a:schemeClr val="bg1"/>
                </a:solidFill>
              </a:rPr>
              <a:t>Summary: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TEI s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cores of &lt; 5 are strong predictors of a low CSAT score. In general, t</a:t>
            </a:r>
            <a:r>
              <a:rPr lang="en-US" dirty="0">
                <a:solidFill>
                  <a:schemeClr val="bg1"/>
                </a:solidFill>
              </a:rPr>
              <a:t>he lower the TEI score, the lower the probability of a good CSAT score.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There is not enough information in the current sample to indicate a relationship between high TEI scores are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a good CSAT score</a:t>
            </a:r>
          </a:p>
        </p:txBody>
      </p:sp>
      <p:sp>
        <p:nvSpPr>
          <p:cNvPr id="7" name="Relative Probability Increase of Recontact…">
            <a:extLst>
              <a:ext uri="{FF2B5EF4-FFF2-40B4-BE49-F238E27FC236}">
                <a16:creationId xmlns:a16="http://schemas.microsoft.com/office/drawing/2014/main" id="{AC0EC569-201A-4ECE-9E9D-0E2BE053F265}"/>
              </a:ext>
            </a:extLst>
          </p:cNvPr>
          <p:cNvSpPr txBox="1"/>
          <p:nvPr/>
        </p:nvSpPr>
        <p:spPr>
          <a:xfrm>
            <a:off x="899296" y="2106743"/>
            <a:ext cx="13754576" cy="131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Outcome: Probability of a high (4 or 5) CSAT score</a:t>
            </a:r>
          </a:p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Features: TEI Scores</a:t>
            </a:r>
          </a:p>
        </p:txBody>
      </p:sp>
    </p:spTree>
    <p:extLst>
      <p:ext uri="{BB962C8B-B14F-4D97-AF65-F5344CB8AC3E}">
        <p14:creationId xmlns:p14="http://schemas.microsoft.com/office/powerpoint/2010/main" val="199805544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Drivers of Recontact: Effort"/>
          <p:cNvSpPr txBox="1"/>
          <p:nvPr/>
        </p:nvSpPr>
        <p:spPr>
          <a:xfrm>
            <a:off x="899296" y="968935"/>
            <a:ext cx="22250128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Top/Bottom Agent Impact Score Drivers</a:t>
            </a:r>
          </a:p>
          <a:p>
            <a:endParaRPr b="1" dirty="0"/>
          </a:p>
        </p:txBody>
      </p:sp>
      <p:sp>
        <p:nvSpPr>
          <p:cNvPr id="8" name="Relative Probability Increase of Recontact…">
            <a:extLst>
              <a:ext uri="{FF2B5EF4-FFF2-40B4-BE49-F238E27FC236}">
                <a16:creationId xmlns:a16="http://schemas.microsoft.com/office/drawing/2014/main" id="{3C3CBF03-8F7F-43F5-9109-F541B4A8BEC5}"/>
              </a:ext>
            </a:extLst>
          </p:cNvPr>
          <p:cNvSpPr txBox="1"/>
          <p:nvPr/>
        </p:nvSpPr>
        <p:spPr>
          <a:xfrm>
            <a:off x="3000113" y="12740205"/>
            <a:ext cx="13754576" cy="353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285750" indent="-285750" algn="l" defTabSz="12700">
              <a:lnSpc>
                <a:spcPct val="130000"/>
              </a:lnSpc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1400" dirty="0"/>
              <a:t>Only significant results (p &lt; .05) are shown.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211C36F-1FD4-4138-AEA3-E756AD4458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740664"/>
              </p:ext>
            </p:extLst>
          </p:nvPr>
        </p:nvGraphicFramePr>
        <p:xfrm>
          <a:off x="899296" y="3620303"/>
          <a:ext cx="10564368" cy="67064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9DAEE9-BF43-45CC-AB8E-D7C0C5E2C7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3157049"/>
              </p:ext>
            </p:extLst>
          </p:nvPr>
        </p:nvGraphicFramePr>
        <p:xfrm>
          <a:off x="13493750" y="3620302"/>
          <a:ext cx="8793757" cy="2353779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01194">
                  <a:extLst>
                    <a:ext uri="{9D8B030D-6E8A-4147-A177-3AD203B41FA5}">
                      <a16:colId xmlns:a16="http://schemas.microsoft.com/office/drawing/2014/main" val="3321202015"/>
                    </a:ext>
                  </a:extLst>
                </a:gridCol>
                <a:gridCol w="2138027">
                  <a:extLst>
                    <a:ext uri="{9D8B030D-6E8A-4147-A177-3AD203B41FA5}">
                      <a16:colId xmlns:a16="http://schemas.microsoft.com/office/drawing/2014/main" val="43759031"/>
                    </a:ext>
                  </a:extLst>
                </a:gridCol>
                <a:gridCol w="2872861">
                  <a:extLst>
                    <a:ext uri="{9D8B030D-6E8A-4147-A177-3AD203B41FA5}">
                      <a16:colId xmlns:a16="http://schemas.microsoft.com/office/drawing/2014/main" val="66193559"/>
                    </a:ext>
                  </a:extLst>
                </a:gridCol>
                <a:gridCol w="1681675">
                  <a:extLst>
                    <a:ext uri="{9D8B030D-6E8A-4147-A177-3AD203B41FA5}">
                      <a16:colId xmlns:a16="http://schemas.microsoft.com/office/drawing/2014/main" val="326018905"/>
                    </a:ext>
                  </a:extLst>
                </a:gridCol>
              </a:tblGrid>
              <a:tr h="881586"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Term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 Value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Probability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2208417"/>
                  </a:ext>
                </a:extLst>
              </a:tr>
              <a:tr h="490731"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(Intercept)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1.287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78%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7569014"/>
                  </a:ext>
                </a:extLst>
              </a:tr>
              <a:tr h="490731"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Low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-0.892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5984834"/>
                  </a:ext>
                </a:extLst>
              </a:tr>
              <a:tr h="490731"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0.197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fontAlgn="b">
                        <a:buFont typeface="Arial" panose="020B0604020202020204" pitchFamily="34" charset="0"/>
                        <a:buNone/>
                      </a:pPr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.011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82%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951353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5E0B354-5EBC-45B5-B78D-97E7C45C341D}"/>
              </a:ext>
            </a:extLst>
          </p:cNvPr>
          <p:cNvSpPr txBox="1"/>
          <p:nvPr/>
        </p:nvSpPr>
        <p:spPr>
          <a:xfrm>
            <a:off x="13374094" y="6900167"/>
            <a:ext cx="8913412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825500" rtl="0" fontAlgn="auto" latinLnBrk="0" hangingPunc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</a:pPr>
            <a:r>
              <a:rPr lang="en-US" dirty="0">
                <a:solidFill>
                  <a:schemeClr val="bg1"/>
                </a:solidFill>
              </a:rPr>
              <a:t>Summary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AIS s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cores of &lt; 5 are strong predictors of a low CSAT score. In general, t</a:t>
            </a:r>
            <a:r>
              <a:rPr lang="en-US" dirty="0">
                <a:solidFill>
                  <a:schemeClr val="bg1"/>
                </a:solidFill>
              </a:rPr>
              <a:t>he lower the AIS score, the lower the probability of a good CSAT score.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AIS Scores of &gt; 5 are predictors of a high CSAT score. A high AIS score will lift the probability of a good CSAT score by ~4%.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Relative Probability Increase of Recontact…">
            <a:extLst>
              <a:ext uri="{FF2B5EF4-FFF2-40B4-BE49-F238E27FC236}">
                <a16:creationId xmlns:a16="http://schemas.microsoft.com/office/drawing/2014/main" id="{71ED7EF3-9208-4AB1-B1BD-654AF45B5D59}"/>
              </a:ext>
            </a:extLst>
          </p:cNvPr>
          <p:cNvSpPr txBox="1"/>
          <p:nvPr/>
        </p:nvSpPr>
        <p:spPr>
          <a:xfrm>
            <a:off x="899296" y="2106743"/>
            <a:ext cx="13754576" cy="131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Outcome: Probability of a high (4 or 5) CSAT score</a:t>
            </a:r>
          </a:p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Features: AIS Scores</a:t>
            </a:r>
          </a:p>
        </p:txBody>
      </p:sp>
    </p:spTree>
    <p:extLst>
      <p:ext uri="{BB962C8B-B14F-4D97-AF65-F5344CB8AC3E}">
        <p14:creationId xmlns:p14="http://schemas.microsoft.com/office/powerpoint/2010/main" val="100330118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Drivers of Recontact: Effort"/>
          <p:cNvSpPr txBox="1"/>
          <p:nvPr/>
        </p:nvSpPr>
        <p:spPr>
          <a:xfrm>
            <a:off x="899296" y="968935"/>
            <a:ext cx="22250128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Top/Bottom Agent QA Predictors (QM Score)</a:t>
            </a:r>
          </a:p>
          <a:p>
            <a:endParaRPr dirty="0"/>
          </a:p>
        </p:txBody>
      </p:sp>
      <p:sp>
        <p:nvSpPr>
          <p:cNvPr id="8" name="Relative Probability Increase of Recontact…">
            <a:extLst>
              <a:ext uri="{FF2B5EF4-FFF2-40B4-BE49-F238E27FC236}">
                <a16:creationId xmlns:a16="http://schemas.microsoft.com/office/drawing/2014/main" id="{3C3CBF03-8F7F-43F5-9109-F541B4A8BEC5}"/>
              </a:ext>
            </a:extLst>
          </p:cNvPr>
          <p:cNvSpPr txBox="1"/>
          <p:nvPr/>
        </p:nvSpPr>
        <p:spPr>
          <a:xfrm>
            <a:off x="3000113" y="12740205"/>
            <a:ext cx="13754576" cy="353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285750" indent="-285750" algn="l" defTabSz="12700">
              <a:lnSpc>
                <a:spcPct val="130000"/>
              </a:lnSpc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1400" dirty="0"/>
              <a:t>Only significant results (p &lt; .05) are shown.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211C36F-1FD4-4138-AEA3-E756AD4458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986424"/>
              </p:ext>
            </p:extLst>
          </p:nvPr>
        </p:nvGraphicFramePr>
        <p:xfrm>
          <a:off x="899295" y="3620303"/>
          <a:ext cx="12229475" cy="8615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Relative Probability Increase of Recontact…">
            <a:extLst>
              <a:ext uri="{FF2B5EF4-FFF2-40B4-BE49-F238E27FC236}">
                <a16:creationId xmlns:a16="http://schemas.microsoft.com/office/drawing/2014/main" id="{102DC5DF-7213-4BCC-B492-4E820E76523E}"/>
              </a:ext>
            </a:extLst>
          </p:cNvPr>
          <p:cNvSpPr txBox="1"/>
          <p:nvPr/>
        </p:nvSpPr>
        <p:spPr>
          <a:xfrm>
            <a:off x="899296" y="2106743"/>
            <a:ext cx="13754576" cy="131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Outcome: Probability of a high (4 or 5) CSAT score</a:t>
            </a:r>
          </a:p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Features: AQM Scores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8CCC4A-0433-4618-ACA3-E0E821451DE3}"/>
              </a:ext>
            </a:extLst>
          </p:cNvPr>
          <p:cNvSpPr txBox="1"/>
          <p:nvPr/>
        </p:nvSpPr>
        <p:spPr>
          <a:xfrm>
            <a:off x="14128676" y="3730841"/>
            <a:ext cx="8913412" cy="33342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Summary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There is a positive correlation between AQM score ranges and CSAT scores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There is a substantial increase in probability of a good score if any of the QA requirements are met.</a:t>
            </a:r>
          </a:p>
        </p:txBody>
      </p:sp>
    </p:spTree>
    <p:extLst>
      <p:ext uri="{BB962C8B-B14F-4D97-AF65-F5344CB8AC3E}">
        <p14:creationId xmlns:p14="http://schemas.microsoft.com/office/powerpoint/2010/main" val="29473925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Drivers of Recontact: Effort"/>
          <p:cNvSpPr txBox="1"/>
          <p:nvPr/>
        </p:nvSpPr>
        <p:spPr>
          <a:xfrm>
            <a:off x="899296" y="968935"/>
            <a:ext cx="2225012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Effort/AIS Drivers (Feelings)</a:t>
            </a:r>
            <a:endParaRPr dirty="0"/>
          </a:p>
        </p:txBody>
      </p:sp>
      <p:sp>
        <p:nvSpPr>
          <p:cNvPr id="258" name="Relative Probability Increase of Recontact…"/>
          <p:cNvSpPr txBox="1"/>
          <p:nvPr/>
        </p:nvSpPr>
        <p:spPr>
          <a:xfrm>
            <a:off x="899296" y="2106743"/>
            <a:ext cx="13754576" cy="1316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Outcome: Probability of a high (6-10) score</a:t>
            </a:r>
          </a:p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3200" dirty="0"/>
              <a:t>Features: Customer Feelings</a:t>
            </a:r>
          </a:p>
        </p:txBody>
      </p:sp>
      <p:sp>
        <p:nvSpPr>
          <p:cNvPr id="8" name="Relative Probability Increase of Recontact…">
            <a:extLst>
              <a:ext uri="{FF2B5EF4-FFF2-40B4-BE49-F238E27FC236}">
                <a16:creationId xmlns:a16="http://schemas.microsoft.com/office/drawing/2014/main" id="{3C3CBF03-8F7F-43F5-9109-F541B4A8BEC5}"/>
              </a:ext>
            </a:extLst>
          </p:cNvPr>
          <p:cNvSpPr txBox="1"/>
          <p:nvPr/>
        </p:nvSpPr>
        <p:spPr>
          <a:xfrm>
            <a:off x="3144893" y="12919134"/>
            <a:ext cx="13754576" cy="353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285750" indent="-285750" algn="l" defTabSz="12700">
              <a:lnSpc>
                <a:spcPct val="130000"/>
              </a:lnSpc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1400" dirty="0"/>
              <a:t>Only significant results (p &lt; .05) are shown.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211C36F-1FD4-4138-AEA3-E756AD4458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022992"/>
              </p:ext>
            </p:extLst>
          </p:nvPr>
        </p:nvGraphicFramePr>
        <p:xfrm>
          <a:off x="899296" y="3767546"/>
          <a:ext cx="11776470" cy="4079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9CA0FF3-3C08-4C33-A13C-B9853A18D66C}"/>
              </a:ext>
            </a:extLst>
          </p:cNvPr>
          <p:cNvSpPr txBox="1"/>
          <p:nvPr/>
        </p:nvSpPr>
        <p:spPr>
          <a:xfrm>
            <a:off x="13602694" y="3192233"/>
            <a:ext cx="8913412" cy="50270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Summary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3000" b="0" i="1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Worry-free and Informed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 are highly associated with high TEI scores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i="1" dirty="0">
                <a:solidFill>
                  <a:schemeClr val="bg1"/>
                </a:solidFill>
              </a:rPr>
              <a:t>Frustrated, Upset and Stressed </a:t>
            </a:r>
            <a:r>
              <a:rPr lang="en-US" dirty="0">
                <a:solidFill>
                  <a:schemeClr val="bg1"/>
                </a:solidFill>
              </a:rPr>
              <a:t>are highly associated with low TEI scores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</a:rPr>
              <a:t>The drivers of AIS are generally the same as drivers of TEI</a:t>
            </a:r>
          </a:p>
          <a:p>
            <a:pPr marL="457200" marR="0" indent="-457200" algn="l" defTabSz="825500" rtl="0" fontAlgn="auto" latinLnBrk="0" hangingPunc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Not enough information about the other feelings to </a:t>
            </a:r>
            <a:r>
              <a:rPr lang="en-US" dirty="0">
                <a:solidFill>
                  <a:schemeClr val="bg1"/>
                </a:solidFill>
              </a:rPr>
              <a:t>make a conclusion.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9DB09D1-F4A9-47D0-8016-3FC23C620F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9891362"/>
              </p:ext>
            </p:extLst>
          </p:nvPr>
        </p:nvGraphicFramePr>
        <p:xfrm>
          <a:off x="899296" y="8431714"/>
          <a:ext cx="11776470" cy="4079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1210522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47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Drivers of Recontact: Effort"/>
          <p:cNvSpPr txBox="1"/>
          <p:nvPr/>
        </p:nvSpPr>
        <p:spPr>
          <a:xfrm>
            <a:off x="1143136" y="986715"/>
            <a:ext cx="2225012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6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dirty="0"/>
              <a:t>Interaction Event Drivers</a:t>
            </a:r>
            <a:endParaRPr dirty="0"/>
          </a:p>
        </p:txBody>
      </p:sp>
      <p:sp>
        <p:nvSpPr>
          <p:cNvPr id="258" name="Relative Probability Increase of Recontact…"/>
          <p:cNvSpPr txBox="1"/>
          <p:nvPr/>
        </p:nvSpPr>
        <p:spPr>
          <a:xfrm>
            <a:off x="899296" y="2106743"/>
            <a:ext cx="13754576" cy="676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 defTabSz="12700">
              <a:lnSpc>
                <a:spcPct val="13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en-US" sz="3200" dirty="0"/>
          </a:p>
        </p:txBody>
      </p:sp>
      <p:sp>
        <p:nvSpPr>
          <p:cNvPr id="8" name="Relative Probability Increase of Recontact…">
            <a:extLst>
              <a:ext uri="{FF2B5EF4-FFF2-40B4-BE49-F238E27FC236}">
                <a16:creationId xmlns:a16="http://schemas.microsoft.com/office/drawing/2014/main" id="{3C3CBF03-8F7F-43F5-9109-F541B4A8BEC5}"/>
              </a:ext>
            </a:extLst>
          </p:cNvPr>
          <p:cNvSpPr txBox="1"/>
          <p:nvPr/>
        </p:nvSpPr>
        <p:spPr>
          <a:xfrm>
            <a:off x="3000113" y="12740205"/>
            <a:ext cx="13754576" cy="353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285750" indent="-285750" algn="l" defTabSz="12700">
              <a:lnSpc>
                <a:spcPct val="130000"/>
              </a:lnSpc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sz="1400" dirty="0"/>
              <a:t>Only significant results (p &lt; .05) are shown.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B9D69-26CC-45E3-B36A-70CDEC82B3EA}"/>
              </a:ext>
            </a:extLst>
          </p:cNvPr>
          <p:cNvSpPr txBox="1"/>
          <p:nvPr/>
        </p:nvSpPr>
        <p:spPr>
          <a:xfrm>
            <a:off x="-135380" y="3496149"/>
            <a:ext cx="7119912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Overall Satisfaction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57747-FFC4-426B-BB30-0605C6962C64}"/>
              </a:ext>
            </a:extLst>
          </p:cNvPr>
          <p:cNvSpPr txBox="1"/>
          <p:nvPr/>
        </p:nvSpPr>
        <p:spPr>
          <a:xfrm>
            <a:off x="8228184" y="3496149"/>
            <a:ext cx="7119912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TEI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D23C36-237D-49E1-9B1F-D8632AB57485}"/>
              </a:ext>
            </a:extLst>
          </p:cNvPr>
          <p:cNvSpPr txBox="1"/>
          <p:nvPr/>
        </p:nvSpPr>
        <p:spPr>
          <a:xfrm>
            <a:off x="15747842" y="3472046"/>
            <a:ext cx="7119912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</a:rPr>
              <a:t>AIS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F0A9CBB-D9EE-47CF-AD0B-B95FB28DF2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6478443"/>
              </p:ext>
            </p:extLst>
          </p:nvPr>
        </p:nvGraphicFramePr>
        <p:xfrm>
          <a:off x="17068372" y="4773665"/>
          <a:ext cx="5906006" cy="6174740"/>
        </p:xfrm>
        <a:graphic>
          <a:graphicData uri="http://schemas.openxmlformats.org/drawingml/2006/table">
            <a:tbl>
              <a:tblPr/>
              <a:tblGrid>
                <a:gridCol w="4844252">
                  <a:extLst>
                    <a:ext uri="{9D8B030D-6E8A-4147-A177-3AD203B41FA5}">
                      <a16:colId xmlns:a16="http://schemas.microsoft.com/office/drawing/2014/main" val="2778174859"/>
                    </a:ext>
                  </a:extLst>
                </a:gridCol>
                <a:gridCol w="1061754">
                  <a:extLst>
                    <a:ext uri="{9D8B030D-6E8A-4147-A177-3AD203B41FA5}">
                      <a16:colId xmlns:a16="http://schemas.microsoft.com/office/drawing/2014/main" val="156290868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term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Delta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321229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[ST Effort] A: Proactive Guidance - Education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2.9%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172893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Promoter Signal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2.4%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137743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Channel Switch - Website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976807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Decision Uncertainty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0.8%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430876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664021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Rep. Confusion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-0.8%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466565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Transfer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220932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Confusion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-1.3%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05046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Repeat Contact - General/Other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9681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Price Concern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558119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Redirect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-2.3%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175133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Acknowledgement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560648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Frustration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30133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Probing Questions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-3.6%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489689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Web: App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-4.1%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616946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Web: Homepage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-5.1%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20344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Detractor Signal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-6.6%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110939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Powerless to Help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-6.8%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43059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Can't Understand You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-10.5%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758257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Chronic Effort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-17.5%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52364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Misdiagnosis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-19.8%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3934212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05816F9-120A-406E-904A-3C9B5B6055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1175104"/>
              </p:ext>
            </p:extLst>
          </p:nvPr>
        </p:nvGraphicFramePr>
        <p:xfrm>
          <a:off x="8503698" y="4773665"/>
          <a:ext cx="7041324" cy="7016750"/>
        </p:xfrm>
        <a:graphic>
          <a:graphicData uri="http://schemas.openxmlformats.org/drawingml/2006/table">
            <a:tbl>
              <a:tblPr/>
              <a:tblGrid>
                <a:gridCol w="6023301">
                  <a:extLst>
                    <a:ext uri="{9D8B030D-6E8A-4147-A177-3AD203B41FA5}">
                      <a16:colId xmlns:a16="http://schemas.microsoft.com/office/drawing/2014/main" val="3932489998"/>
                    </a:ext>
                  </a:extLst>
                </a:gridCol>
                <a:gridCol w="1018023">
                  <a:extLst>
                    <a:ext uri="{9D8B030D-6E8A-4147-A177-3AD203B41FA5}">
                      <a16:colId xmlns:a16="http://schemas.microsoft.com/office/drawing/2014/main" val="1723252284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term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Delta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655199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Promoter Signal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10.7%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204131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[ST Effort] A: Proactive Guidance - Education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6.6%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80608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Repeat Information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6.5%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047966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Issue Resolution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6.1%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927422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[ST Effort] A: Expectations Setting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2.0%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127610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735979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Web: Login/Password Issues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-1.9%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471940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Rep. Confusion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738146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Decision Uncertainty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50767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Acknowledgement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080993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Probing Questions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-3.1%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700419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Redirect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-4.4%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606240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Chronic Effort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-4.4%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58615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Channel Switch - Website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-6.1%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78711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Price Concern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-6.6%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398781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Powerless to Help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-6.8%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153175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Churn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-7.2%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523192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Repeat Contact - General/Other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-11.1%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127699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Confusion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-19.1%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561524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Misdiagnosis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-21.5%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36847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Frustration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-21.6%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367273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Can't Understand You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-32.3%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210667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Missed Expectation - No Call Back/Follow Up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-44.7%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15626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Detractor Signal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-46.5%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840939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AC713A9-D583-49FB-AED5-D34656800C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3599975"/>
              </p:ext>
            </p:extLst>
          </p:nvPr>
        </p:nvGraphicFramePr>
        <p:xfrm>
          <a:off x="899296" y="4842078"/>
          <a:ext cx="6081052" cy="5052060"/>
        </p:xfrm>
        <a:graphic>
          <a:graphicData uri="http://schemas.openxmlformats.org/drawingml/2006/table">
            <a:tbl>
              <a:tblPr/>
              <a:tblGrid>
                <a:gridCol w="5031086">
                  <a:extLst>
                    <a:ext uri="{9D8B030D-6E8A-4147-A177-3AD203B41FA5}">
                      <a16:colId xmlns:a16="http://schemas.microsoft.com/office/drawing/2014/main" val="1065516386"/>
                    </a:ext>
                  </a:extLst>
                </a:gridCol>
                <a:gridCol w="1049966">
                  <a:extLst>
                    <a:ext uri="{9D8B030D-6E8A-4147-A177-3AD203B41FA5}">
                      <a16:colId xmlns:a16="http://schemas.microsoft.com/office/drawing/2014/main" val="2177115094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term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Delta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289992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Promoter Signal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9.1%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502962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Issue Resolution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7.9%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157248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[ST Effort] A: Proactive Guidance - Education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6.9%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58975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[ST Effort] A: Proactive Guidance - Do Online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6.9%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961454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[ST Effort] A: Expectations Setting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5.5%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583840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[ST Effort] A: Advocacy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001365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Intercept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tx2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74466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Powerless to Help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086249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Transfer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525039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accent5"/>
                          </a:solidFill>
                          <a:effectLst/>
                          <a:latin typeface="Calibri" panose="020F0502020204030204" pitchFamily="34" charset="0"/>
                        </a:rPr>
                        <a:t>[ST Effort] A: Acknowledgement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46507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Churn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-2.6%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335316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Chronic Effort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-4.1%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222212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Price Concern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-4.8%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20514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Missed Expectation - Not Informed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-5.3%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24174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Repeat Contact - Previous Calls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-7.0%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283232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ESC: Internal - Supervisor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-8.4%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51316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[ST Effort] C: Frustration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-10.0%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6534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938220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 dirty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2490</TotalTime>
  <Words>2110</Words>
  <Application>Microsoft Office PowerPoint</Application>
  <PresentationFormat>Custom</PresentationFormat>
  <Paragraphs>396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Arial</vt:lpstr>
      <vt:lpstr>Calibri</vt:lpstr>
      <vt:lpstr>Calibri Light</vt:lpstr>
      <vt:lpstr>Helvetica</vt:lpstr>
      <vt:lpstr>Helvetica Light</vt:lpstr>
      <vt:lpstr>Helvetica Neue</vt:lpstr>
      <vt:lpstr>Helvetica Neue Light</vt:lpstr>
      <vt:lpstr>Helvetica Neue Medium</vt:lpstr>
      <vt:lpstr>Helvetica Neue Thin</vt:lpstr>
      <vt:lpstr>Roboto</vt:lpstr>
      <vt:lpstr>Roboto Light</vt:lpstr>
      <vt:lpstr>Roboto Medium</vt:lpstr>
      <vt:lpstr>White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Gerardo</dc:creator>
  <cp:lastModifiedBy>gerardo de la o</cp:lastModifiedBy>
  <cp:revision>29</cp:revision>
  <dcterms:created xsi:type="dcterms:W3CDTF">2020-10-09T02:20:38Z</dcterms:created>
  <dcterms:modified xsi:type="dcterms:W3CDTF">2023-02-08T02:02:47Z</dcterms:modified>
</cp:coreProperties>
</file>

<file path=docProps/thumbnail.jpeg>
</file>